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6"/>
  </p:notesMasterIdLst>
  <p:handoutMasterIdLst>
    <p:handoutMasterId r:id="rId17"/>
  </p:handoutMasterIdLst>
  <p:sldIdLst>
    <p:sldId id="306" r:id="rId3"/>
    <p:sldId id="296" r:id="rId4"/>
    <p:sldId id="300" r:id="rId5"/>
    <p:sldId id="257" r:id="rId6"/>
    <p:sldId id="270" r:id="rId7"/>
    <p:sldId id="303" r:id="rId8"/>
    <p:sldId id="264" r:id="rId9"/>
    <p:sldId id="298" r:id="rId10"/>
    <p:sldId id="302" r:id="rId11"/>
    <p:sldId id="297" r:id="rId12"/>
    <p:sldId id="279" r:id="rId13"/>
    <p:sldId id="278" r:id="rId14"/>
    <p:sldId id="301" r:id="rId15"/>
  </p:sldIdLst>
  <p:sldSz cx="12192000" cy="6858000"/>
  <p:notesSz cx="6669088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8" autoAdjust="0"/>
    <p:restoredTop sz="54994" autoAdjust="0"/>
  </p:normalViewPr>
  <p:slideViewPr>
    <p:cSldViewPr snapToGrid="0">
      <p:cViewPr varScale="1">
        <p:scale>
          <a:sx n="47" d="100"/>
          <a:sy n="47" d="100"/>
        </p:scale>
        <p:origin x="183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NDP\2017-2018\&#1055;&#1088;&#1077;&#1079;&#1077;&#1085;&#1090;&#1072;&#1094;&#1080;&#1080;\__2020\&#1069;&#1083;&#1077;&#1082;&#1090;&#1088;&#1086;&#1084;&#1086;&#1073;&#1080;&#1083;&#1100;&#1085;&#1086;&#1089;&#1090;&#1100;\02.10.2020\&#1044;&#1083;&#1103;%20&#1087;&#1088;&#1077;&#1079;&#1077;&#1085;&#1090;&#1072;&#1094;&#1080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dz\OneDrive\&#1055;&#1088;&#1086;&#1077;&#1082;&#1090;&#1099;\&#1053;&#1072;&#1094;&#1080;&#1086;&#1085;&#1072;&#1083;&#1100;&#1085;&#1086;&#1077;%20&#1089;&#1086;&#1086;&#1073;&#1097;&#1077;&#1085;&#1080;&#1077;\&#1057;&#1090;&#1088;&#1091;&#1082;&#1090;&#1091;&#1088;&#1072;%20&#1075;&#1072;&#1079;&#1086;&#1074;%20&#1087;&#1086;%20&#1050;&#1072;&#1076;&#1072;&#1089;&#1090;&#1088;&#1091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'выбросы ЗВ2'!$A$7</c:f>
              <c:strCache>
                <c:ptCount val="1"/>
                <c:pt idx="0">
                  <c:v>Стационарные источники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'выбросы ЗВ2'!$B$4:$L$4</c:f>
              <c:numCache>
                <c:formatCode>General</c:formatCode>
                <c:ptCount val="11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2011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'выбросы ЗВ2'!$B$7:$L$7</c:f>
              <c:numCache>
                <c:formatCode>General</c:formatCode>
                <c:ptCount val="11"/>
                <c:pt idx="0">
                  <c:v>1173.3</c:v>
                </c:pt>
                <c:pt idx="1">
                  <c:v>528.29999999999995</c:v>
                </c:pt>
                <c:pt idx="2">
                  <c:v>388.3</c:v>
                </c:pt>
                <c:pt idx="3">
                  <c:v>403.7</c:v>
                </c:pt>
                <c:pt idx="4">
                  <c:v>377.1</c:v>
                </c:pt>
                <c:pt idx="5">
                  <c:v>371.1</c:v>
                </c:pt>
                <c:pt idx="6">
                  <c:v>458.3</c:v>
                </c:pt>
                <c:pt idx="7">
                  <c:v>453.1</c:v>
                </c:pt>
                <c:pt idx="8">
                  <c:v>453.4</c:v>
                </c:pt>
                <c:pt idx="9">
                  <c:v>453.3</c:v>
                </c:pt>
                <c:pt idx="10">
                  <c:v>426.1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2-4D8D-BE86-9C504A1A0C04}"/>
            </c:ext>
          </c:extLst>
        </c:ser>
        <c:ser>
          <c:idx val="1"/>
          <c:order val="1"/>
          <c:tx>
            <c:strRef>
              <c:f>'выбросы ЗВ2'!$A$8</c:f>
              <c:strCache>
                <c:ptCount val="1"/>
                <c:pt idx="0">
                  <c:v>Мобильные источники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'выбросы ЗВ2'!$B$4:$L$4</c:f>
              <c:numCache>
                <c:formatCode>General</c:formatCode>
                <c:ptCount val="11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2011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'выбросы ЗВ2'!$B$8:$L$8</c:f>
              <c:numCache>
                <c:formatCode>General</c:formatCode>
                <c:ptCount val="11"/>
                <c:pt idx="0" formatCode="0.0">
                  <c:v>2229.5</c:v>
                </c:pt>
                <c:pt idx="1">
                  <c:v>1692.5</c:v>
                </c:pt>
                <c:pt idx="2">
                  <c:v>952.8</c:v>
                </c:pt>
                <c:pt idx="3">
                  <c:v>1013.9</c:v>
                </c:pt>
                <c:pt idx="4">
                  <c:v>942.2</c:v>
                </c:pt>
                <c:pt idx="5">
                  <c:v>944.4</c:v>
                </c:pt>
                <c:pt idx="6">
                  <c:v>800.6</c:v>
                </c:pt>
                <c:pt idx="7">
                  <c:v>791.7</c:v>
                </c:pt>
                <c:pt idx="8">
                  <c:v>787.2</c:v>
                </c:pt>
                <c:pt idx="9" formatCode="0.0">
                  <c:v>782</c:v>
                </c:pt>
                <c:pt idx="10">
                  <c:v>775.8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72-4D8D-BE86-9C504A1A0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7967264"/>
        <c:axId val="317965696"/>
      </c:barChart>
      <c:catAx>
        <c:axId val="31796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65696"/>
        <c:crosses val="autoZero"/>
        <c:auto val="1"/>
        <c:lblAlgn val="ctr"/>
        <c:lblOffset val="100"/>
        <c:noMultiLvlLbl val="0"/>
      </c:catAx>
      <c:valAx>
        <c:axId val="31796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6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'выбросы ЗВ2'!$A$11</c:f>
              <c:strCache>
                <c:ptCount val="1"/>
                <c:pt idx="0">
                  <c:v>Стационарные источники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'выбросы ЗВ2'!$B$4:$L$4</c:f>
              <c:numCache>
                <c:formatCode>General</c:formatCode>
                <c:ptCount val="11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2011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'выбросы ЗВ2'!$B$11:$L$11</c:f>
              <c:numCache>
                <c:formatCode>0.0</c:formatCode>
                <c:ptCount val="11"/>
                <c:pt idx="0">
                  <c:v>34.480427882919948</c:v>
                </c:pt>
                <c:pt idx="1">
                  <c:v>23.78872478386166</c:v>
                </c:pt>
                <c:pt idx="2">
                  <c:v>28.953843859518305</c:v>
                </c:pt>
                <c:pt idx="3">
                  <c:v>28.477708803611737</c:v>
                </c:pt>
                <c:pt idx="4">
                  <c:v>28.583339649814288</c:v>
                </c:pt>
                <c:pt idx="5">
                  <c:v>28.209806157354624</c:v>
                </c:pt>
                <c:pt idx="6">
                  <c:v>36.404797839383569</c:v>
                </c:pt>
                <c:pt idx="7">
                  <c:v>36.399421593830318</c:v>
                </c:pt>
                <c:pt idx="8">
                  <c:v>36.546832177978402</c:v>
                </c:pt>
                <c:pt idx="9">
                  <c:v>36.695539545049805</c:v>
                </c:pt>
                <c:pt idx="10">
                  <c:v>35.452200682253093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E0-45A0-ADC2-30ADB04CB57A}"/>
            </c:ext>
          </c:extLst>
        </c:ser>
        <c:ser>
          <c:idx val="1"/>
          <c:order val="1"/>
          <c:tx>
            <c:strRef>
              <c:f>'выбросы ЗВ2'!$A$12</c:f>
              <c:strCache>
                <c:ptCount val="1"/>
                <c:pt idx="0">
                  <c:v>Мобильные источники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'выбросы ЗВ2'!$B$4:$L$4</c:f>
              <c:numCache>
                <c:formatCode>General</c:formatCode>
                <c:ptCount val="11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2011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'выбросы ЗВ2'!$B$12:$L$12</c:f>
              <c:numCache>
                <c:formatCode>0.0</c:formatCode>
                <c:ptCount val="11"/>
                <c:pt idx="0">
                  <c:v>65.519572117080017</c:v>
                </c:pt>
                <c:pt idx="1">
                  <c:v>76.211275216138333</c:v>
                </c:pt>
                <c:pt idx="2">
                  <c:v>71.046156140481685</c:v>
                </c:pt>
                <c:pt idx="3">
                  <c:v>71.522291196388238</c:v>
                </c:pt>
                <c:pt idx="4">
                  <c:v>71.416660350185722</c:v>
                </c:pt>
                <c:pt idx="5">
                  <c:v>71.790193842645394</c:v>
                </c:pt>
                <c:pt idx="6">
                  <c:v>63.595202160616395</c:v>
                </c:pt>
                <c:pt idx="7">
                  <c:v>63.60057840616966</c:v>
                </c:pt>
                <c:pt idx="8">
                  <c:v>63.453167822021605</c:v>
                </c:pt>
                <c:pt idx="9">
                  <c:v>63.304460454950203</c:v>
                </c:pt>
                <c:pt idx="10">
                  <c:v>64.547799317746879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E0-45A0-ADC2-30ADB04CB5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7964520"/>
        <c:axId val="317967656"/>
      </c:barChart>
      <c:catAx>
        <c:axId val="317964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67656"/>
        <c:crosses val="autoZero"/>
        <c:auto val="1"/>
        <c:lblAlgn val="ctr"/>
        <c:lblOffset val="100"/>
        <c:noMultiLvlLbl val="0"/>
      </c:catAx>
      <c:valAx>
        <c:axId val="31796765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64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607-42DD-B5ED-70974927703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607-42DD-B5ED-709749277034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607-42DD-B5ED-709749277034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607-42DD-B5ED-709749277034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607-42DD-B5ED-709749277034}"/>
              </c:ext>
            </c:extLst>
          </c:dPt>
          <c:dLbls>
            <c:dLbl>
              <c:idx val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E607-42DD-B5ED-709749277034}"/>
                </c:ext>
              </c:extLst>
            </c:dLbl>
            <c:dLbl>
              <c:idx val="1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E607-42DD-B5ED-709749277034}"/>
                </c:ext>
              </c:extLst>
            </c:dLbl>
            <c:dLbl>
              <c:idx val="2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E607-42DD-B5ED-709749277034}"/>
                </c:ext>
              </c:extLst>
            </c:dLbl>
            <c:dLbl>
              <c:idx val="3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E607-42DD-B5ED-709749277034}"/>
                </c:ext>
              </c:extLst>
            </c:dLbl>
            <c:dLbl>
              <c:idx val="4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E607-42DD-B5ED-709749277034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углерода оксид</c:v>
                </c:pt>
                <c:pt idx="1">
                  <c:v>углеводороды</c:v>
                </c:pt>
                <c:pt idx="2">
                  <c:v>диоксид азота</c:v>
                </c:pt>
                <c:pt idx="3">
                  <c:v>сажа </c:v>
                </c:pt>
                <c:pt idx="4">
                  <c:v>прочие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65</c:v>
                </c:pt>
                <c:pt idx="1">
                  <c:v>21</c:v>
                </c:pt>
                <c:pt idx="2">
                  <c:v>11</c:v>
                </c:pt>
                <c:pt idx="3">
                  <c:v>3</c:v>
                </c:pt>
                <c:pt idx="4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607-42DD-B5ED-70974927703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</c:legendEntry>
      <c:layout>
        <c:manualLayout>
          <c:xMode val="edge"/>
          <c:yMode val="edge"/>
          <c:x val="0.6884222805482646"/>
          <c:y val="0.26945835559394654"/>
          <c:w val="0.29768883056284645"/>
          <c:h val="0.5021420118934086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BY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AF4-4844-B9F6-80CB450661CC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AF4-4844-B9F6-80CB450661CC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AF4-4844-B9F6-80CB450661CC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AF4-4844-B9F6-80CB450661CC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AF4-4844-B9F6-80CB450661C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автотранспорт</c:v>
                </c:pt>
                <c:pt idx="1">
                  <c:v>железнодорожный транспорт</c:v>
                </c:pt>
                <c:pt idx="2">
                  <c:v>воздушный транспорт</c:v>
                </c:pt>
                <c:pt idx="3">
                  <c:v>прочий транспорт</c:v>
                </c:pt>
                <c:pt idx="4">
                  <c:v>водный транспорт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0.71900000000000008</c:v>
                </c:pt>
                <c:pt idx="1">
                  <c:v>5.3999999999999999E-2</c:v>
                </c:pt>
                <c:pt idx="2">
                  <c:v>2.0000000000000005E-3</c:v>
                </c:pt>
                <c:pt idx="3">
                  <c:v>0.22500000000000001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AF4-4844-B9F6-80CB450661C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193047049674362"/>
          <c:y val="0.27787478598477294"/>
          <c:w val="0.28881027024399736"/>
          <c:h val="0.4442502070830008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827508245318147E-2"/>
          <c:y val="0.20179118699271506"/>
          <c:w val="0.84139958450210905"/>
          <c:h val="0.7561426851346552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Выбросы парниковых газов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B3D-4178-9083-242FB01D76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B3D-4178-9083-242FB01D76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B3D-4178-9083-242FB01D76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B3D-4178-9083-242FB01D76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B3D-4178-9083-242FB01D76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B3D-4178-9083-242FB01D76CD}"/>
              </c:ext>
            </c:extLst>
          </c:dPt>
          <c:dLbls>
            <c:dLbl>
              <c:idx val="0"/>
              <c:layout>
                <c:manualLayout>
                  <c:x val="-2.2386888924374272E-2"/>
                  <c:y val="-0.438438359619461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F30247C2-29FB-4720-A74D-125A5E97100E}" type="CATEGORYNAME">
                      <a:rPr lang="ru-RU" sz="1600" smtClean="0"/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/>
                      <a:t>; </a:t>
                    </a:r>
                  </a:p>
                  <a:p>
                    <a:pPr>
                      <a:defRPr sz="16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5908394-1AB4-4924-961F-E86315BFCC80}" type="VALUE">
                      <a:rPr lang="ru-RU" sz="1600" baseline="0" smtClean="0"/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380557566004357"/>
                      <c:h val="0.363782951044162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3D-4178-9083-242FB01D76CD}"/>
                </c:ext>
              </c:extLst>
            </c:dLbl>
            <c:dLbl>
              <c:idx val="1"/>
              <c:layout>
                <c:manualLayout>
                  <c:x val="1.5802473232227922E-2"/>
                  <c:y val="0.12612612612612611"/>
                </c:manualLayout>
              </c:layout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3D-4178-9083-242FB01D76CD}"/>
                </c:ext>
              </c:extLst>
            </c:dLbl>
            <c:dLbl>
              <c:idx val="2"/>
              <c:layout>
                <c:manualLayout>
                  <c:x val="-4.7407367851299141E-2"/>
                  <c:y val="1.60160160160159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C9E423BD-DFE8-4791-9DDB-D4FD0AC38DBF}" type="CATEGORYNAME">
                      <a:rPr lang="ru-RU" sz="1600" smtClean="0">
                        <a:solidFill>
                          <a:schemeClr val="tx1"/>
                        </a:solidFill>
                      </a:rPr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600" dirty="0">
                        <a:solidFill>
                          <a:schemeClr val="tx1"/>
                        </a:solidFill>
                      </a:rPr>
                      <a:t>; 6,9%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1797438008473592E-2"/>
                      <c:h val="8.50931677018633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B3D-4178-9083-242FB01D76CD}"/>
                </c:ext>
              </c:extLst>
            </c:dLbl>
            <c:dLbl>
              <c:idx val="3"/>
              <c:layout>
                <c:manualLayout>
                  <c:x val="-5.7942401851502373E-2"/>
                  <c:y val="-2.00200200200200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2AEC0805-A5DB-4CA4-9131-87D6844196CC}" type="CATEGORYNAME">
                      <a:rPr lang="ru-RU" sz="1600"/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/>
                      <a:t>; </a:t>
                    </a:r>
                  </a:p>
                  <a:p>
                    <a:pPr>
                      <a:defRPr sz="16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BC042611-D2C8-4648-840E-868809C7FBD0}" type="VALUE">
                      <a:rPr lang="ru-RU" sz="1600" baseline="0" smtClean="0"/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27086560663099"/>
                      <c:h val="0.214141275818783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3D-4178-9083-242FB01D76CD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D2ED6456-44DD-4DC3-B9B2-413882BD0B00}" type="CATEGORYNAME">
                      <a:rPr lang="ru-RU" sz="1600" b="0" smtClean="0"/>
                      <a:pPr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600" b="0" dirty="0"/>
                      <a:t>; </a:t>
                    </a:r>
                  </a:p>
                  <a:p>
                    <a:pPr>
                      <a:defRPr sz="16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600" b="0" dirty="0"/>
                      <a:t>4,4%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BY"/>
                </a:p>
              </c:txPr>
              <c:dLblPos val="outEnd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74074611729916"/>
                      <c:h val="0.178384526258541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B3D-4178-9083-242FB01D76CD}"/>
                </c:ext>
              </c:extLst>
            </c:dLbl>
            <c:dLbl>
              <c:idx val="5"/>
              <c:layout>
                <c:manualLayout>
                  <c:x val="6.4526765698264016E-2"/>
                  <c:y val="-5.6056056056056063E-2"/>
                </c:manualLayout>
              </c:layout>
              <c:tx>
                <c:rich>
                  <a:bodyPr/>
                  <a:lstStyle/>
                  <a:p>
                    <a:fld id="{ACE15B71-0667-42F4-8E77-8EBF194ADF73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28DBF5B8-B28F-48AC-B2D4-4D76A74DCFA6}" type="VALUE">
                      <a:rPr lang="ru-RU" baseline="0" smtClean="0"/>
                      <a:pPr/>
                      <a:t>[ЗНАЧЕНИЕ]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B3D-4178-9083-242FB01D76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1"/>
            <c:showSerName val="1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Сжигание топлива в стационарных источниках в различных секторах экономики</c:v>
                </c:pt>
                <c:pt idx="1">
                  <c:v>Сельское хозяйство</c:v>
                </c:pt>
                <c:pt idx="2">
                  <c:v>Отходы</c:v>
                </c:pt>
                <c:pt idx="3">
                  <c:v>Промышленные процессы и использование продуктов</c:v>
                </c:pt>
                <c:pt idx="4">
                  <c:v>Сжигание топлива мобильными источниками</c:v>
                </c:pt>
                <c:pt idx="5">
                  <c:v>Неорганизованные выбросы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0.56399999999999995</c:v>
                </c:pt>
                <c:pt idx="1">
                  <c:v>0.24500000000000002</c:v>
                </c:pt>
                <c:pt idx="2">
                  <c:v>6.900000000000002E-2</c:v>
                </c:pt>
                <c:pt idx="3">
                  <c:v>6.7000000000000004E-2</c:v>
                </c:pt>
                <c:pt idx="4">
                  <c:v>4.3999999999999997E-2</c:v>
                </c:pt>
                <c:pt idx="5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B3D-4178-9083-242FB01D76C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77055738937868"/>
          <c:y val="4.175266053084814E-2"/>
          <c:w val="0.86575993978560528"/>
          <c:h val="0.624823679643028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Лист1!$F$238</c:f>
              <c:strCache>
                <c:ptCount val="1"/>
                <c:pt idx="0">
                  <c:v>Фактические выбросы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7"/>
              <c:layout>
                <c:manualLayout>
                  <c:x val="1.8425279832125295E-3"/>
                  <c:y val="-8.4296716476954803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D6-4227-96E7-B92F59FF330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Лист1!$G$234:$AU$234</c:f>
              <c:numCache>
                <c:formatCode>General</c:formatCode>
                <c:ptCount val="4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</c:numCache>
            </c:numRef>
          </c:cat>
          <c:val>
            <c:numRef>
              <c:f>Лист1!$G$238:$AU$238</c:f>
              <c:numCache>
                <c:formatCode>0</c:formatCode>
                <c:ptCount val="41"/>
                <c:pt idx="0">
                  <c:v>139270.17036799999</c:v>
                </c:pt>
                <c:pt idx="1">
                  <c:v>130636.50614299999</c:v>
                </c:pt>
                <c:pt idx="2">
                  <c:v>120782.40162</c:v>
                </c:pt>
                <c:pt idx="3">
                  <c:v>107754.74630099998</c:v>
                </c:pt>
                <c:pt idx="4">
                  <c:v>92400.309601999994</c:v>
                </c:pt>
                <c:pt idx="5">
                  <c:v>83677.933624999991</c:v>
                </c:pt>
                <c:pt idx="6">
                  <c:v>85782.557977999983</c:v>
                </c:pt>
                <c:pt idx="7">
                  <c:v>89505.76780799999</c:v>
                </c:pt>
                <c:pt idx="8">
                  <c:v>86001.503108999983</c:v>
                </c:pt>
                <c:pt idx="9">
                  <c:v>82530.182176000002</c:v>
                </c:pt>
                <c:pt idx="10">
                  <c:v>81236.40122</c:v>
                </c:pt>
                <c:pt idx="11">
                  <c:v>81463.288459000003</c:v>
                </c:pt>
                <c:pt idx="12">
                  <c:v>80088.860566000003</c:v>
                </c:pt>
                <c:pt idx="13">
                  <c:v>82154.745854999986</c:v>
                </c:pt>
                <c:pt idx="14">
                  <c:v>86984.732000999982</c:v>
                </c:pt>
                <c:pt idx="15">
                  <c:v>88279.153860000006</c:v>
                </c:pt>
                <c:pt idx="16">
                  <c:v>92022.312281999984</c:v>
                </c:pt>
                <c:pt idx="17">
                  <c:v>91505.654839999988</c:v>
                </c:pt>
                <c:pt idx="18">
                  <c:v>95401.754566999996</c:v>
                </c:pt>
                <c:pt idx="19">
                  <c:v>91501.595602999994</c:v>
                </c:pt>
                <c:pt idx="20">
                  <c:v>93746.274885999999</c:v>
                </c:pt>
                <c:pt idx="21">
                  <c:v>93323.38057600001</c:v>
                </c:pt>
                <c:pt idx="22">
                  <c:v>94239.303580999971</c:v>
                </c:pt>
                <c:pt idx="23">
                  <c:v>95338.769582999987</c:v>
                </c:pt>
                <c:pt idx="24">
                  <c:v>94579.80720499999</c:v>
                </c:pt>
                <c:pt idx="25">
                  <c:v>89952.926613999982</c:v>
                </c:pt>
                <c:pt idx="26">
                  <c:v>91574.744284999993</c:v>
                </c:pt>
                <c:pt idx="27">
                  <c:v>93959.174320000035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D6-4227-96E7-B92F59FF3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971184"/>
        <c:axId val="317968440"/>
      </c:barChart>
      <c:lineChart>
        <c:grouping val="standard"/>
        <c:varyColors val="0"/>
        <c:ser>
          <c:idx val="1"/>
          <c:order val="1"/>
          <c:tx>
            <c:strRef>
              <c:f>Лист1!$F$239</c:f>
              <c:strCache>
                <c:ptCount val="1"/>
                <c:pt idx="0">
                  <c:v>Обязательства по Парижскому соглашению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40"/>
              <c:layout>
                <c:manualLayout>
                  <c:x val="-5.5275839496371805E-3"/>
                  <c:y val="-5.6197810984636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D6-4227-96E7-B92F59FF330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Лист1!$G$239:$AU$239</c:f>
              <c:numCache>
                <c:formatCode>0</c:formatCode>
                <c:ptCount val="41"/>
                <c:pt idx="0">
                  <c:v>139270.17036799999</c:v>
                </c:pt>
                <c:pt idx="1">
                  <c:v>130636.50614299999</c:v>
                </c:pt>
                <c:pt idx="2">
                  <c:v>120782.40162</c:v>
                </c:pt>
                <c:pt idx="3">
                  <c:v>107754.74630099998</c:v>
                </c:pt>
                <c:pt idx="4">
                  <c:v>92400.309601999994</c:v>
                </c:pt>
                <c:pt idx="5">
                  <c:v>83677.933624999991</c:v>
                </c:pt>
                <c:pt idx="6">
                  <c:v>85782.557977999983</c:v>
                </c:pt>
                <c:pt idx="7">
                  <c:v>89505.76780799999</c:v>
                </c:pt>
                <c:pt idx="8">
                  <c:v>86001.503108999983</c:v>
                </c:pt>
                <c:pt idx="9">
                  <c:v>82530.182176000002</c:v>
                </c:pt>
                <c:pt idx="10">
                  <c:v>81236.40122</c:v>
                </c:pt>
                <c:pt idx="11">
                  <c:v>81463.288459000003</c:v>
                </c:pt>
                <c:pt idx="12">
                  <c:v>80088.860566000003</c:v>
                </c:pt>
                <c:pt idx="13">
                  <c:v>82154.745854999986</c:v>
                </c:pt>
                <c:pt idx="14">
                  <c:v>86984.732000999982</c:v>
                </c:pt>
                <c:pt idx="15">
                  <c:v>88279.153860000006</c:v>
                </c:pt>
                <c:pt idx="16">
                  <c:v>92022.312281999984</c:v>
                </c:pt>
                <c:pt idx="17">
                  <c:v>91505.654839999988</c:v>
                </c:pt>
                <c:pt idx="18">
                  <c:v>95401.754566999996</c:v>
                </c:pt>
                <c:pt idx="19">
                  <c:v>91501.595602999994</c:v>
                </c:pt>
                <c:pt idx="20">
                  <c:v>93746.274885999999</c:v>
                </c:pt>
                <c:pt idx="21">
                  <c:v>93323.38057600001</c:v>
                </c:pt>
                <c:pt idx="22">
                  <c:v>94239.303580999971</c:v>
                </c:pt>
                <c:pt idx="23">
                  <c:v>95338.769582999987</c:v>
                </c:pt>
                <c:pt idx="24">
                  <c:v>94579.80720499999</c:v>
                </c:pt>
                <c:pt idx="25">
                  <c:v>89952.926613999982</c:v>
                </c:pt>
                <c:pt idx="26">
                  <c:v>90641.033017397334</c:v>
                </c:pt>
                <c:pt idx="27">
                  <c:v>91329.139420794687</c:v>
                </c:pt>
                <c:pt idx="28">
                  <c:v>92017.245824191996</c:v>
                </c:pt>
                <c:pt idx="29">
                  <c:v>92705.352227589334</c:v>
                </c:pt>
                <c:pt idx="30">
                  <c:v>93393.458630986643</c:v>
                </c:pt>
                <c:pt idx="31">
                  <c:v>94081.565034383995</c:v>
                </c:pt>
                <c:pt idx="32">
                  <c:v>94769.671437781362</c:v>
                </c:pt>
                <c:pt idx="33">
                  <c:v>95457.777841178628</c:v>
                </c:pt>
                <c:pt idx="34">
                  <c:v>96145.884244575995</c:v>
                </c:pt>
                <c:pt idx="35">
                  <c:v>96833.990647973318</c:v>
                </c:pt>
                <c:pt idx="36">
                  <c:v>97522.097051370627</c:v>
                </c:pt>
                <c:pt idx="37">
                  <c:v>98210.203454767994</c:v>
                </c:pt>
                <c:pt idx="38">
                  <c:v>98898.309858165347</c:v>
                </c:pt>
                <c:pt idx="39">
                  <c:v>99586.416261562612</c:v>
                </c:pt>
                <c:pt idx="40">
                  <c:v>100274.52266495999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D6-4227-96E7-B92F59FF3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7971184"/>
        <c:axId val="317968440"/>
      </c:lineChart>
      <c:catAx>
        <c:axId val="31797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68440"/>
        <c:crosses val="autoZero"/>
        <c:auto val="1"/>
        <c:lblAlgn val="ctr"/>
        <c:lblOffset val="100"/>
        <c:noMultiLvlLbl val="0"/>
      </c:catAx>
      <c:valAx>
        <c:axId val="317968440"/>
        <c:scaling>
          <c:orientation val="minMax"/>
          <c:min val="7000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31797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9294084875713516E-2"/>
          <c:y val="0.81367076995356391"/>
          <c:w val="0.90220306640606307"/>
          <c:h val="0.169362396643149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8C671F6-6559-49A9-8591-E60CC501A5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515" cy="495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91DF12A-5006-406F-92A3-C5D1A0EE4B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002" y="0"/>
            <a:ext cx="2890514" cy="495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C7600-69AA-4A62-973B-794686BEBA84}" type="datetimeFigureOut">
              <a:rPr lang="x-none" smtClean="0"/>
              <a:pPr/>
              <a:t>16.10.2020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EF398D-0ACC-4277-966B-877AE597B9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044"/>
            <a:ext cx="2890515" cy="4956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5EEDCA4-9018-48BF-832C-C762291512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002" y="9377044"/>
            <a:ext cx="2890514" cy="4956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D6F1D-A71B-4957-A36F-BC313AA1FA75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0942937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714EB-B231-46C9-A60A-99D4453A1323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4650" y="1235075"/>
            <a:ext cx="5919788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51220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C51EB-73FE-4791-9098-01D375EE85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25533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F3DAD7-2CD2-4F6A-BB9C-67F33CF52B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E4DA221E-EF22-46D4-9567-2793E15D9E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639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разрезе областей этот показатель представлен на слайде</a:t>
            </a:r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E1FA90-A131-41DA-BA98-E6BBB822CE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08B7F474-2781-42D7-A64E-9F15B891093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310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4C3AAB-16C3-441F-863A-E1262734B3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67ABB462-E178-4A32-9CF4-145FC18F27C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91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C13CCF-D745-4B52-8183-EC84113B992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5A415752-BEAC-4D30-9A93-AE22473D66A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182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CD9A5C-49AA-419A-9E84-83710A403C6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F041CE12-1D5A-442B-B2C3-C39024574C2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673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79A49F-E103-47A0-8F36-BDF744F602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AD799EA0-1236-4F83-8EA1-1DB96F689AB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56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50EB5D-C902-41B8-8753-1B497D2AEF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06DF70EC-B50F-4B37-B597-07DB5F3DFA8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2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C51EB-73FE-4791-9098-01D375EE85F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B0FBA3-0F1B-49E0-B69E-288A546280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>
            <a:extLst>
              <a:ext uri="{FF2B5EF4-FFF2-40B4-BE49-F238E27FC236}">
                <a16:creationId xmlns:a16="http://schemas.microsoft.com/office/drawing/2014/main" id="{F8DD05B1-06E3-45E0-A30E-EB9247F57FA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567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54C9F-9B32-442F-B534-1BE1EE36A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61681-310E-442C-A909-7B4E099A7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AA3A1-D167-4A5D-BBA3-5E4AF4A1F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82AF2-1864-4BBB-8C9B-EE73B5D7D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917F6-C930-423C-AFBD-DDC2DB7B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27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34BC-EEA8-46E1-ABB9-0AA8FFE3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C664C-D363-4122-B416-FE08C127B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C0700-F6F2-4803-B90F-8D22440F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01319-36CE-475D-BA9C-15BE41947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4BD08-474E-4AD9-9A18-A50FFF77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56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8CC627-E4C1-40E7-AA7B-C4D4F9443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18F0D-75C1-4269-8071-1EA7673CA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1B704-AE79-400A-9A9E-55AC10C1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BA848-1FAC-4D2B-B853-96B09492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28925-6415-4863-9421-2D0131B77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448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14400" y="2393950"/>
            <a:ext cx="103632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BAFC2-F649-4744-BD16-107B0FE4EA7E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16654C8C-62D0-4BCC-A367-8192AA6C9A8B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7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FABBC-C34C-476A-9657-21DE424FDC9D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9D32E1-3CFD-4B48-BEBB-4E54C56B26C6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604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5330B-B83C-4B40-98B8-E1F222C14E54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BA77B-BE78-416D-AD2A-1872CE6ED192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26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6C349-F1E8-4BCD-BA05-C82400170C59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236E9-6602-41CA-AAA6-27041B352F50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251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70A01-7110-4D39-9E31-4C0D3394CA48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EFC19-F82F-4167-962D-1CA5464A05C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0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1DEAE-E700-458C-A3B9-FD264BEBC677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D241A5-851E-4889-B2EA-96E12366CB9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24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7A80B-5657-4BF8-A31C-4B8768561D8E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156E0-3593-4F12-98A8-4AD2BFF6B18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47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D2071-B478-4CC6-96C9-7AAE6ABFA43F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CC36E-5F53-4B59-A414-25E311D8C890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38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7F196-48FA-47D3-8EC3-EFB27D1B8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55AD8-61F6-47EC-A71C-EF040DA2E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BC2EE-643E-4A65-B8F0-D05F344B9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4B79C-2854-45B8-8739-D97E48960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704B5-83BA-48FC-BAE1-B1E42EF9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260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8B623-5959-46A0-B520-E19BE5B4296E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D41B18-EDE2-4F8E-96DA-DDBA93C6B3F0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53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3790C-A7B6-4DD0-AE3B-69F1D0F1CB0F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09846-5F7C-4604-8FE5-DDBCE7F2A0F2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589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65118" y="304800"/>
            <a:ext cx="2669116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55651" y="304800"/>
            <a:ext cx="7806267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F2060-5500-4279-8375-BB0056A5EAAD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37AB9-C94D-4B86-A9AC-86D90BD53810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626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05DFD-E286-426B-AA3B-681107DE3C7A}" type="datetimeFigureOut">
              <a:rPr lang="ru-RU">
                <a:solidFill>
                  <a:srgbClr val="000000"/>
                </a:solidFill>
              </a:rPr>
              <a:pPr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C4B9D-D9AB-4811-B591-152A3BB196ED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36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4C76-5FDD-43AA-A5DD-014AD5DB2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E8488-02C1-4CF5-979C-DD1B992EE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0C290-1769-416D-8F37-17D3D5AB2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9EEDA-ED8D-40F2-993D-0EC9F75EF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D98B2-EA7F-4B15-AEC7-A5134411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78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08FEE-C4D2-4DB8-A95A-CF220672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B4D19-0AD7-46AA-928F-9B2196329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50598-4DDA-4D5C-B7A0-E2FAAFB04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54BBB-86EC-45F5-83B4-175176A6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7E7E6-338D-494D-A7E5-6C50015A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AC78B-A202-4796-9F17-5000B8D1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98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AF443-CE15-4032-A03F-917325F92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C09F-0D01-4739-92DF-ACB04D31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D92F9-0F69-42FC-9F29-861FF6F58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3C92D-EBF5-49FC-84F8-E7F6A1351D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11F05E-CB2B-4BDE-AB9A-ADB41775B7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E4ED05-9777-4ADC-864E-F82714E3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16E75-764E-4E98-AE75-970851720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E809D-C3A6-4078-84DE-61AB5CAF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54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B32EC-31F6-43E4-8F34-66EB65BD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B9ADB7-9DD0-4F76-96C8-B6D4FE55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A6E1F-9978-461D-A0FD-FBF1B1551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E7875-D18E-4017-945B-1BDFC998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32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144196-E1AB-4665-B48F-12E81CF63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FD3CC1-B1B0-44A2-B811-1F3FE92E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CDF9-B1CF-4701-992C-00E179DD7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21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C4DF2-711E-4D3F-B7DF-29FFAE552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427EB-2F1D-4472-BD03-BFE29D3D5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0DE11-94C3-470D-A1ED-A63AD1D6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2EB03-C865-4534-8BA5-3DF261C70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B15DB-52CD-4AE0-9A24-69308577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8023E-A427-4EF3-A663-A967BA9C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20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4A9EE-AE84-4380-AF57-8C607E6C8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2EDCA0-0AA2-4300-9691-BD6B75227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219DE-FF61-4EFE-9222-28652D6F1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2F671-FBF8-4F5F-9155-964BCC9B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A371A-2073-47FA-9580-166518998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00772-42AE-46D1-A507-0F2B9C752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8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1FFF7-C9D9-4402-BA41-699B4A3EA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BC196-3F3E-456D-A6CB-BEE2E6D46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C0CF2-916A-4134-997F-07732A013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58DB-86F3-4167-934B-887C1D163EC9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7C630-FEBC-49F3-9666-A2EF1A6E0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0528E-82F5-4C9F-B304-689681C39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55FEC-33AA-49D7-9C36-FEDB461D2B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79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04801"/>
            <a:ext cx="10668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752600"/>
            <a:ext cx="10668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12800" y="1566864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418189-095D-40D3-AC30-40D8C39F7E38}" type="datetimeFigureOut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16.10.2020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966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66BA2A4-7384-4995-B678-3B366B86E2C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8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http://gossluzhba.narod.ru/seals/bg/bel_minpriro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8213" y="258418"/>
            <a:ext cx="1229472" cy="135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9A60C5C-E0B3-4B37-8DC1-9FC74C116F1D}"/>
              </a:ext>
            </a:extLst>
          </p:cNvPr>
          <p:cNvSpPr txBox="1">
            <a:spLocks/>
          </p:cNvSpPr>
          <p:nvPr/>
        </p:nvSpPr>
        <p:spPr>
          <a:xfrm>
            <a:off x="1608245" y="1261088"/>
            <a:ext cx="9126015" cy="34616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4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alibri Light" panose="020F0302020204030204"/>
              </a:rPr>
              <a:t>Электромобили как возможность внести вклад в улучшение окружающей среды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D0158C0-4911-43E3-A7C6-7DF093641C10}"/>
              </a:ext>
            </a:extLst>
          </p:cNvPr>
          <p:cNvSpPr txBox="1">
            <a:spLocks/>
          </p:cNvSpPr>
          <p:nvPr/>
        </p:nvSpPr>
        <p:spPr>
          <a:xfrm>
            <a:off x="966562" y="5075917"/>
            <a:ext cx="9133113" cy="11756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ru-RU" sz="3000" dirty="0">
              <a:latin typeface="Calibri" panose="020F0502020204030204"/>
            </a:endParaRPr>
          </a:p>
          <a:p>
            <a:pPr algn="just">
              <a:defRPr/>
            </a:pPr>
            <a:r>
              <a:rPr lang="ru-RU" sz="3000" dirty="0">
                <a:latin typeface="Calibri" panose="020F0502020204030204"/>
              </a:rPr>
              <a:t>Первый заместитель Министра природных ресурсов и охраны окружающей среды Б.К.Пирштук</a:t>
            </a:r>
          </a:p>
        </p:txBody>
      </p:sp>
    </p:spTree>
    <p:extLst>
      <p:ext uri="{BB962C8B-B14F-4D97-AF65-F5344CB8AC3E}">
        <p14:creationId xmlns:p14="http://schemas.microsoft.com/office/powerpoint/2010/main" val="941296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813B3-3E54-4954-8C97-46C9B380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" y="275771"/>
            <a:ext cx="11388025" cy="6076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Обязательства Беларуси по сокращению выбросов парниковых газов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C0678-51AA-4642-BB93-B4DEF760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0" y="1238061"/>
            <a:ext cx="4707802" cy="5171447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Согласно обязательствам Республики Беларусь как Стороны РКИК ООН и Парижского соглашения Страна взяла на себя обязательства обеспечить </a:t>
            </a:r>
            <a:r>
              <a:rPr lang="ru-RU" b="1" dirty="0">
                <a:latin typeface="Arial Narrow" panose="020B0606020202030204" pitchFamily="34" charset="0"/>
              </a:rPr>
              <a:t>к 2030 году </a:t>
            </a:r>
            <a:r>
              <a:rPr lang="ru-RU" dirty="0">
                <a:latin typeface="Arial Narrow" panose="020B0606020202030204" pitchFamily="34" charset="0"/>
              </a:rPr>
              <a:t>сокращение выбросов парниковых газов </a:t>
            </a:r>
            <a:r>
              <a:rPr lang="ru-RU" b="1" dirty="0">
                <a:latin typeface="Arial Narrow" panose="020B0606020202030204" pitchFamily="34" charset="0"/>
              </a:rPr>
              <a:t>не мене чем на 28% от уровня 1990 года </a:t>
            </a:r>
            <a:r>
              <a:rPr lang="ru-RU" dirty="0">
                <a:latin typeface="Arial Narrow" panose="020B0606020202030204" pitchFamily="34" charset="0"/>
              </a:rPr>
              <a:t>без каких-либо дополнительных обязательств</a:t>
            </a:r>
          </a:p>
          <a:p>
            <a:r>
              <a:rPr lang="ru-RU" b="1" dirty="0">
                <a:latin typeface="Arial Narrow" panose="020B0606020202030204" pitchFamily="34" charset="0"/>
              </a:rPr>
              <a:t>Электротранспорт </a:t>
            </a:r>
            <a:r>
              <a:rPr lang="ru-RU" dirty="0">
                <a:latin typeface="Arial Narrow" panose="020B0606020202030204" pitchFamily="34" charset="0"/>
              </a:rPr>
              <a:t>может оказать значительный вклад в выполнение Беларусью обязательство по Парижскому соглашению</a:t>
            </a:r>
          </a:p>
        </p:txBody>
      </p:sp>
      <p:graphicFrame>
        <p:nvGraphicFramePr>
          <p:cNvPr id="4" name="Диаграмма 12">
            <a:extLst>
              <a:ext uri="{FF2B5EF4-FFF2-40B4-BE49-F238E27FC236}">
                <a16:creationId xmlns:a16="http://schemas.microsoft.com/office/drawing/2014/main" id="{F3350E70-8AB2-4A4C-97C4-44BCEA0FC3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825175"/>
              </p:ext>
            </p:extLst>
          </p:nvPr>
        </p:nvGraphicFramePr>
        <p:xfrm>
          <a:off x="168998" y="1741714"/>
          <a:ext cx="6892704" cy="4519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B073FC-1902-4255-943E-F0C7604F853E}"/>
              </a:ext>
            </a:extLst>
          </p:cNvPr>
          <p:cNvSpPr txBox="1">
            <a:spLocks/>
          </p:cNvSpPr>
          <p:nvPr/>
        </p:nvSpPr>
        <p:spPr>
          <a:xfrm>
            <a:off x="168997" y="1393371"/>
            <a:ext cx="3375392" cy="418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/>
              <a:t>Выбросы парниковых газов, тыс. тонн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69220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E1B8B91-0A18-45CB-9DC2-FD218B916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2E256-3494-49A2-89DE-7B6D77F1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903" y="386266"/>
            <a:ext cx="6422110" cy="1524178"/>
          </a:xfrm>
        </p:spPr>
        <p:txBody>
          <a:bodyPr anchor="b">
            <a:noAutofit/>
          </a:bodyPr>
          <a:lstStyle/>
          <a:p>
            <a:pPr algn="ctr"/>
            <a:r>
              <a:rPr lang="ru-RU" sz="2800" dirty="0">
                <a:latin typeface="Arial Narrow" panose="020B0606020202030204" pitchFamily="34" charset="0"/>
              </a:rPr>
              <a:t>Перспективы внедрения электротранспорта в Республике Беларусь с точки зрения охраны окружающей среды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5" y="424614"/>
            <a:ext cx="4647368" cy="277908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light, drawing&#10;&#10;Description automatically generated">
            <a:extLst>
              <a:ext uri="{FF2B5EF4-FFF2-40B4-BE49-F238E27FC236}">
                <a16:creationId xmlns:a16="http://schemas.microsoft.com/office/drawing/2014/main" id="{97D914E6-0EAC-4E52-B738-2C2DCE80A60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0" r="2" b="2"/>
          <a:stretch/>
        </p:blipFill>
        <p:spPr>
          <a:xfrm>
            <a:off x="534534" y="621278"/>
            <a:ext cx="4235516" cy="238575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4BE22-2000-4754-909D-4DFF92A73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4584" y="2146817"/>
            <a:ext cx="6197605" cy="3726280"/>
          </a:xfrm>
        </p:spPr>
        <p:txBody>
          <a:bodyPr anchor="ctr">
            <a:normAutofit/>
          </a:bodyPr>
          <a:lstStyle/>
          <a:p>
            <a:r>
              <a:rPr lang="ru-RU" sz="2000" dirty="0">
                <a:latin typeface="Arial Narrow" panose="020B0606020202030204" pitchFamily="34" charset="0"/>
              </a:rPr>
              <a:t>Снижение выбросов загрязняющих вещества в атмосферу и эмиссии парниковых газов от автотранспорта;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Снижение уровня шума;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Повышение качества среды в городах;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Содействие достижению основных целей устойчивого развития Беларуси;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Повышение уровня приверженности населения Беларуси экологической модели поведения за счет отказа от использования транспортных средств с двигателями внутреннего сгорания и использования электромобилей.</a:t>
            </a:r>
          </a:p>
          <a:p>
            <a:endParaRPr lang="ru-RU" sz="17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06441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998176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D6F001B-9B1B-4EC4-9A93-3773EBC95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608" y="3428999"/>
            <a:ext cx="4647368" cy="277908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7AAABDDE-5C1A-43DB-877B-71A00025459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8" r="2" b="10067"/>
          <a:stretch/>
        </p:blipFill>
        <p:spPr>
          <a:xfrm>
            <a:off x="534534" y="3625663"/>
            <a:ext cx="4235516" cy="238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5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C0678-51AA-4642-BB93-B4DEF760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" y="651647"/>
            <a:ext cx="6234581" cy="5510738"/>
          </a:xfrm>
        </p:spPr>
        <p:txBody>
          <a:bodyPr anchor="ctr">
            <a:normAutofit/>
          </a:bodyPr>
          <a:lstStyle/>
          <a:p>
            <a:pPr algn="just"/>
            <a:r>
              <a:rPr lang="ru-RU" sz="3200" b="1" dirty="0">
                <a:latin typeface="Arial Narrow" panose="020B0606020202030204" pitchFamily="34" charset="0"/>
              </a:rPr>
              <a:t>План мероприятий по реализации положений Парижского соглашения</a:t>
            </a:r>
            <a:r>
              <a:rPr lang="be-BY" sz="3200" b="1" dirty="0">
                <a:latin typeface="Arial Narrow" panose="020B0606020202030204" pitchFamily="34" charset="0"/>
              </a:rPr>
              <a:t>, </a:t>
            </a:r>
            <a:r>
              <a:rPr lang="be-BY" sz="3200" i="1" dirty="0">
                <a:latin typeface="Arial Narrow" panose="020B0606020202030204" pitchFamily="34" charset="0"/>
              </a:rPr>
              <a:t>в том </a:t>
            </a:r>
            <a:r>
              <a:rPr lang="ru-RU" sz="3200" i="1" dirty="0">
                <a:latin typeface="Arial Narrow" panose="020B0606020202030204" pitchFamily="34" charset="0"/>
              </a:rPr>
              <a:t>числе:</a:t>
            </a:r>
          </a:p>
          <a:p>
            <a:pPr marL="0" indent="0" algn="just">
              <a:buNone/>
            </a:pPr>
            <a:r>
              <a:rPr lang="ru-RU" sz="3200" dirty="0">
                <a:latin typeface="Arial Narrow" panose="020B0606020202030204" pitchFamily="34" charset="0"/>
              </a:rPr>
              <a:t>Подготовка и утверждение Стратегии долгосрочного развития Республики Беларусь с низким уровнем выбросов парниковых газов на период до 2050 года </a:t>
            </a:r>
          </a:p>
          <a:p>
            <a:pPr algn="just"/>
            <a:r>
              <a:rPr lang="ru-RU" sz="3200" b="1" u="sng" dirty="0">
                <a:latin typeface="Arial Narrow" panose="020B0606020202030204" pitchFamily="34" charset="0"/>
              </a:rPr>
              <a:t>в том числе в транспортном секторе</a:t>
            </a:r>
            <a:endParaRPr lang="ru-RU" sz="3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348E6E6-72B9-42C3-8C73-1C4C5EE9F9F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2" r="4" b="4"/>
          <a:stretch/>
        </p:blipFill>
        <p:spPr>
          <a:xfrm>
            <a:off x="7110332" y="509570"/>
            <a:ext cx="4316598" cy="469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185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B13EA-7011-4D85-B622-46CE30595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084661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latin typeface="Arial Narrow" panose="020B0606020202030204" pitchFamily="34" charset="0"/>
              </a:rPr>
              <a:t>Спасибо за внимание!</a:t>
            </a:r>
            <a:endParaRPr lang="x-none" sz="6000" b="1" dirty="0">
              <a:latin typeface="Arial Narrow" panose="020B0606020202030204" pitchFamily="34" charset="0"/>
            </a:endParaRPr>
          </a:p>
        </p:txBody>
      </p:sp>
      <p:pic>
        <p:nvPicPr>
          <p:cNvPr id="3" name="Picture 2" descr="http://gossluzhba.narod.ru/seals/bg/bel_minpriro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576" y="246557"/>
            <a:ext cx="14398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59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813B3-3E54-4954-8C97-46C9B380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75771"/>
            <a:ext cx="10515600" cy="810532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latin typeface="Arial Narrow" panose="020B0606020202030204" pitchFamily="34" charset="0"/>
              </a:rPr>
              <a:t>Объем и структура выбросов загрязняющих веществ в атмосферу в Беларуси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C0678-51AA-4642-BB93-B4DEF760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431" y="5599611"/>
            <a:ext cx="11199137" cy="982618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Arial Narrow" panose="020B0606020202030204" pitchFamily="34" charset="0"/>
              </a:rPr>
              <a:t>Транспорт вносит ключевой вклад в выбросы загрязняющих веществ в атмосферный воздух Беларуси, на мобильные источники приходится </a:t>
            </a:r>
            <a:r>
              <a:rPr lang="ru-RU" b="1" dirty="0">
                <a:latin typeface="Arial Narrow" panose="020B0606020202030204" pitchFamily="34" charset="0"/>
              </a:rPr>
              <a:t>64,5% </a:t>
            </a:r>
            <a:r>
              <a:rPr lang="ru-RU" dirty="0">
                <a:latin typeface="Arial Narrow" panose="020B0606020202030204" pitchFamily="34" charset="0"/>
              </a:rPr>
              <a:t>совокупных выбросов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7966E00-5178-47F3-B576-C7F0A511122E}"/>
              </a:ext>
            </a:extLst>
          </p:cNvPr>
          <p:cNvGraphicFramePr>
            <a:graphicFrameLocks/>
          </p:cNvGraphicFramePr>
          <p:nvPr/>
        </p:nvGraphicFramePr>
        <p:xfrm>
          <a:off x="496431" y="1924594"/>
          <a:ext cx="5486358" cy="3535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918743A-24A9-4143-8260-B944CE6A71B5}"/>
              </a:ext>
            </a:extLst>
          </p:cNvPr>
          <p:cNvGraphicFramePr>
            <a:graphicFrameLocks/>
          </p:cNvGraphicFramePr>
          <p:nvPr/>
        </p:nvGraphicFramePr>
        <p:xfrm>
          <a:off x="6278880" y="1828800"/>
          <a:ext cx="5416688" cy="3439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329E35-5F45-4E68-B5DF-3965E6A823F5}"/>
              </a:ext>
            </a:extLst>
          </p:cNvPr>
          <p:cNvSpPr txBox="1">
            <a:spLocks/>
          </p:cNvSpPr>
          <p:nvPr/>
        </p:nvSpPr>
        <p:spPr>
          <a:xfrm>
            <a:off x="330970" y="1417228"/>
            <a:ext cx="1741671" cy="334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 dirty="0"/>
              <a:t>Тыс. тонн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7BAD637-E19A-4AB7-B9FC-C61E1B6F3942}"/>
              </a:ext>
            </a:extLst>
          </p:cNvPr>
          <p:cNvSpPr txBox="1">
            <a:spLocks/>
          </p:cNvSpPr>
          <p:nvPr/>
        </p:nvSpPr>
        <p:spPr>
          <a:xfrm>
            <a:off x="6278880" y="1424578"/>
            <a:ext cx="1741671" cy="334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4986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225407"/>
              </p:ext>
            </p:extLst>
          </p:nvPr>
        </p:nvGraphicFramePr>
        <p:xfrm>
          <a:off x="571499" y="1591518"/>
          <a:ext cx="11261273" cy="4907250"/>
        </p:xfrm>
        <a:graphic>
          <a:graphicData uri="http://schemas.openxmlformats.org/drawingml/2006/table">
            <a:tbl>
              <a:tblPr/>
              <a:tblGrid>
                <a:gridCol w="3144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4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4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5250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Регион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2014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2015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2016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2017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2018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2019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Республика Беларусь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880,8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800,6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791,7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787,2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</a:rPr>
                        <a:t>782</a:t>
                      </a:r>
                      <a:r>
                        <a:rPr lang="ru-RU" sz="200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>
                          <a:latin typeface="Times New Roman"/>
                          <a:ea typeface="Calibri"/>
                        </a:rPr>
                        <a:t>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</a:rPr>
                        <a:t>775,8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Брестская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127,8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116,3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117,5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116,1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</a:rPr>
                        <a:t>118</a:t>
                      </a:r>
                      <a:r>
                        <a:rPr lang="ru-RU" sz="200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>
                          <a:latin typeface="Times New Roman"/>
                          <a:ea typeface="Calibri"/>
                        </a:rPr>
                        <a:t>2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122,8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Витебская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110,0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96,4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93,5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88,3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</a:rPr>
                        <a:t>88</a:t>
                      </a:r>
                      <a:r>
                        <a:rPr lang="ru-RU" sz="200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>
                          <a:latin typeface="Times New Roman"/>
                          <a:ea typeface="Calibri"/>
                        </a:rPr>
                        <a:t>2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88,0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Гомельская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113,7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106,0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103,1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97,8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</a:rPr>
                        <a:t>96</a:t>
                      </a:r>
                      <a:r>
                        <a:rPr lang="ru-RU" sz="2000" dirty="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 dirty="0">
                          <a:latin typeface="Times New Roman"/>
                          <a:ea typeface="Calibri"/>
                        </a:rPr>
                        <a:t>6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96,5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Гродненская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107,4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97,8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95,1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94,2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</a:rPr>
                        <a:t>93</a:t>
                      </a:r>
                      <a:r>
                        <a:rPr lang="ru-RU" sz="200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>
                          <a:latin typeface="Times New Roman"/>
                          <a:ea typeface="Calibri"/>
                        </a:rPr>
                        <a:t>8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94,1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г. Минск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157,7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126,1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121,9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136,8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</a:rPr>
                        <a:t>135</a:t>
                      </a:r>
                      <a:r>
                        <a:rPr lang="ru-RU" sz="2000" dirty="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 dirty="0">
                          <a:latin typeface="Times New Roman"/>
                          <a:ea typeface="Calibri"/>
                        </a:rPr>
                        <a:t>6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130,1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Минская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181,8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179,7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183,9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178,6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</a:rPr>
                        <a:t>177</a:t>
                      </a:r>
                      <a:r>
                        <a:rPr lang="ru-RU" sz="2000" dirty="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 dirty="0">
                          <a:latin typeface="Times New Roman"/>
                          <a:ea typeface="Calibri"/>
                        </a:rPr>
                        <a:t>0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174,4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525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Могилевская  область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82,4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78,3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76,7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</a:rPr>
                        <a:t>75,4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</a:rPr>
                        <a:t>72</a:t>
                      </a:r>
                      <a:r>
                        <a:rPr lang="ru-RU" sz="2000" dirty="0"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 dirty="0">
                          <a:latin typeface="Times New Roman"/>
                          <a:ea typeface="Calibri"/>
                        </a:rPr>
                        <a:t>6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</a:rPr>
                        <a:t>69,9</a:t>
                      </a:r>
                    </a:p>
                  </a:txBody>
                  <a:tcPr marL="66731" marR="667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9229" y="-162807"/>
            <a:ext cx="1169125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>
              <a:latin typeface="Arial Narrow" panose="020B0606020202030204" pitchFamily="34" charset="0"/>
              <a:ea typeface="Times New Roman" pitchFamily="18" charset="0"/>
              <a:cs typeface="Times New Roman" pitchFamily="18" charset="0"/>
            </a:endParaRPr>
          </a:p>
          <a:p>
            <a:pPr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Arial Narrow" panose="020B0606020202030204" pitchFamily="34" charset="0"/>
                <a:ea typeface="Times New Roman" pitchFamily="18" charset="0"/>
                <a:cs typeface="Times New Roman" pitchFamily="18" charset="0"/>
              </a:rPr>
              <a:t>Динамика выбросов загрязняющих веществ в атмосферный воздух мобильными источниками, тыс. тонн /год</a:t>
            </a:r>
            <a:endParaRPr lang="ru-RU" sz="3600" dirty="0">
              <a:latin typeface="Arial Narrow" panose="020B060602020203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42900" y="108713"/>
            <a:ext cx="115442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 Narrow" panose="020B0606020202030204" pitchFamily="34" charset="0"/>
                <a:ea typeface="Times New Roman" pitchFamily="18" charset="0"/>
                <a:cs typeface="Arial" pitchFamily="34" charset="0"/>
              </a:rPr>
              <a:t>Структура выбросов загрязняющих веществ в атмосферный воздух </a:t>
            </a:r>
            <a:endParaRPr lang="ru-RU" sz="2800" dirty="0">
              <a:latin typeface="Arial Narrow" panose="020B0606020202030204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 Narrow" panose="020B0606020202030204" pitchFamily="34" charset="0"/>
                <a:ea typeface="Times New Roman" pitchFamily="18" charset="0"/>
                <a:cs typeface="Arial" pitchFamily="34" charset="0"/>
              </a:rPr>
              <a:t>от мобильных источников, %</a:t>
            </a:r>
            <a:endParaRPr lang="ru-RU" sz="2800" dirty="0">
              <a:latin typeface="Arial Narrow" panose="020B0606020202030204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56980192"/>
              </p:ext>
            </p:extLst>
          </p:nvPr>
        </p:nvGraphicFramePr>
        <p:xfrm>
          <a:off x="2586657" y="1493284"/>
          <a:ext cx="705678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429" y="274638"/>
            <a:ext cx="10994571" cy="1325563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Arial Narrow" panose="020B0606020202030204" pitchFamily="34" charset="0"/>
              </a:rPr>
              <a:t>Доля различных видов транспорта в общем объеме выбросов загрязняющих веществ от мобильных источников, % в атмосферу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643111"/>
              </p:ext>
            </p:extLst>
          </p:nvPr>
        </p:nvGraphicFramePr>
        <p:xfrm>
          <a:off x="1981200" y="1600201"/>
          <a:ext cx="8305800" cy="4983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0777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1" y="116634"/>
            <a:ext cx="9960428" cy="797639"/>
          </a:xfrm>
        </p:spPr>
        <p:txBody>
          <a:bodyPr>
            <a:normAutofit fontScale="90000"/>
          </a:bodyPr>
          <a:lstStyle/>
          <a:p>
            <a:br>
              <a:rPr lang="ru-RU" sz="2000" dirty="0"/>
            </a:br>
            <a:r>
              <a:rPr lang="ru-RU" sz="27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количестве зарегистрированных автомобилей (по данным У ГАИ МВД)</a:t>
            </a:r>
            <a:br>
              <a:rPr lang="ru-RU" sz="2700" dirty="0">
                <a:latin typeface="Arial Narrow" panose="020B0606020202030204" pitchFamily="34" charset="0"/>
              </a:rPr>
            </a:br>
            <a:endParaRPr lang="ru-RU" sz="2700" dirty="0">
              <a:latin typeface="Arial Narrow" panose="020B0606020202030204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524001" y="34189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243086"/>
              </p:ext>
            </p:extLst>
          </p:nvPr>
        </p:nvGraphicFramePr>
        <p:xfrm>
          <a:off x="176892" y="706371"/>
          <a:ext cx="11838215" cy="6266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0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0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6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93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2010 год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2019 год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Брестская обл.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469 147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564 409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Витебская обл.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365 975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439 228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Гомельская обл.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388 648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486 357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Гродненская обл.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392 959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463 338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Минская обл.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466 570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599 537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Могилевская обл.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312 336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377 699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г. Минск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647 030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754 694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Республика Беларусь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3 042 665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3 685 262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9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Доля личных автомобилей в общем количестве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86,5 %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88,1 %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80" marR="576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00451" y="1529707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6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20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813B3-3E54-4954-8C97-46C9B380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234" y="179614"/>
            <a:ext cx="10066122" cy="1716637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ru-RU" sz="3600" dirty="0">
                <a:latin typeface="Arial Narrow" panose="020B0606020202030204" pitchFamily="34" charset="0"/>
              </a:rPr>
            </a:br>
            <a:br>
              <a:rPr lang="ru-RU" sz="3600" dirty="0">
                <a:latin typeface="Arial Narrow" panose="020B0606020202030204" pitchFamily="34" charset="0"/>
              </a:rPr>
            </a:br>
            <a:br>
              <a:rPr lang="ru-RU" sz="3600" dirty="0">
                <a:latin typeface="Arial Narrow" panose="020B0606020202030204" pitchFamily="34" charset="0"/>
              </a:rPr>
            </a:br>
            <a:br>
              <a:rPr lang="ru-RU" sz="3600" dirty="0">
                <a:latin typeface="Arial Narrow" panose="020B0606020202030204" pitchFamily="34" charset="0"/>
              </a:rPr>
            </a:br>
            <a:r>
              <a:rPr lang="ru-RU" sz="3600" dirty="0">
                <a:latin typeface="Arial Narrow" panose="020B0606020202030204" pitchFamily="34" charset="0"/>
              </a:rPr>
              <a:t>Стратегия по снижению вредного воздействия транспорта на атмосферный воздух Республики Беларусь на период до 2020 года:</a:t>
            </a:r>
            <a:br>
              <a:rPr lang="ru-RU" sz="3600" dirty="0">
                <a:latin typeface="Arial Narrow" panose="020B0606020202030204" pitchFamily="34" charset="0"/>
              </a:rPr>
            </a:br>
            <a:endParaRPr lang="ru-RU" sz="3600" dirty="0">
              <a:latin typeface="Arial Narrow" panose="020B0606020202030204" pitchFamily="34" charset="0"/>
            </a:endParaRPr>
          </a:p>
        </p:txBody>
      </p:sp>
      <p:sp>
        <p:nvSpPr>
          <p:cNvPr id="52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C0678-51AA-4642-BB93-B4DEF760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29" y="2203079"/>
            <a:ext cx="5670153" cy="426799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ru-RU" sz="1800" b="1" dirty="0">
              <a:latin typeface="Arial Narrow" panose="020B0606020202030204" pitchFamily="34" charset="0"/>
            </a:endParaRPr>
          </a:p>
          <a:p>
            <a:pPr lvl="1"/>
            <a:r>
              <a:rPr lang="ru-RU" sz="1800" dirty="0">
                <a:latin typeface="Arial Narrow" panose="020B0606020202030204" pitchFamily="34" charset="0"/>
              </a:rPr>
              <a:t>сокращение к 2020 году доли выбросов от мобильных источников в валовом объеме выбросов загрязняющих веществ в атмосферный воздух с 72 % до 65 %;</a:t>
            </a:r>
          </a:p>
          <a:p>
            <a:pPr lvl="1"/>
            <a:r>
              <a:rPr lang="ru-RU" sz="1800" dirty="0">
                <a:latin typeface="Arial Narrow" panose="020B0606020202030204" pitchFamily="34" charset="0"/>
              </a:rPr>
              <a:t>увеличение к 2020 году доли общественного транспорта с улучшенными экологическими характеристиками и электротранспорта в населенных пунктах с населением свыше 100 тыс. человек до 50 %;</a:t>
            </a:r>
          </a:p>
          <a:p>
            <a:pPr lvl="1"/>
            <a:r>
              <a:rPr lang="ru-RU" sz="1800" dirty="0">
                <a:latin typeface="Arial Narrow" panose="020B0606020202030204" pitchFamily="34" charset="0"/>
              </a:rPr>
              <a:t>обновление парка подвижного состава и увеличение общей доли механических транспортных средств высоких экологических классов (4 и выше) к 2020 году до 50 %;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/>
          </a:p>
        </p:txBody>
      </p:sp>
      <p:pic>
        <p:nvPicPr>
          <p:cNvPr id="5" name="Picture 4" descr="A view of a city street filled with traffic surrounded by tall buildings&#10;&#10;Description automatically generated">
            <a:extLst>
              <a:ext uri="{FF2B5EF4-FFF2-40B4-BE49-F238E27FC236}">
                <a16:creationId xmlns:a16="http://schemas.microsoft.com/office/drawing/2014/main" id="{381BFA1B-FDA5-4AB9-9928-5A4E6A263DD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4" r="1110" b="-2"/>
          <a:stretch/>
        </p:blipFill>
        <p:spPr>
          <a:xfrm>
            <a:off x="6118220" y="1998368"/>
            <a:ext cx="4943589" cy="4200131"/>
          </a:xfrm>
          <a:prstGeom prst="rect">
            <a:avLst/>
          </a:prstGeom>
        </p:spPr>
      </p:pic>
      <p:sp>
        <p:nvSpPr>
          <p:cNvPr id="54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68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3EE62D-7DDD-4309-AE39-7427CAFB5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5318"/>
          </a:xfrm>
        </p:spPr>
        <p:txBody>
          <a:bodyPr>
            <a:normAutofit fontScale="90000"/>
          </a:bodyPr>
          <a:lstStyle/>
          <a:p>
            <a:r>
              <a:rPr lang="ru-RU" sz="3300" b="1" dirty="0"/>
              <a:t>Ожидаемые результаты выполнения Стратегии и их достижение:</a:t>
            </a:r>
            <a:br>
              <a:rPr lang="ru-RU" sz="3300" b="1" dirty="0"/>
            </a:br>
            <a:br>
              <a:rPr lang="ru-RU" b="1" dirty="0"/>
            </a:br>
            <a:endParaRPr lang="x-none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72C0A1C-84AD-4168-9A4C-DE6FB5982AD4}"/>
              </a:ext>
            </a:extLst>
          </p:cNvPr>
          <p:cNvSpPr txBox="1">
            <a:spLocks/>
          </p:cNvSpPr>
          <p:nvPr/>
        </p:nvSpPr>
        <p:spPr>
          <a:xfrm>
            <a:off x="310243" y="0"/>
            <a:ext cx="11756571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/>
            <a:br>
              <a:rPr lang="ru-RU" b="1" kern="0" dirty="0">
                <a:solidFill>
                  <a:sysClr val="windowText" lastClr="000000"/>
                </a:solidFill>
              </a:rPr>
            </a:br>
            <a:br>
              <a:rPr lang="ru-RU" b="1" kern="0" dirty="0">
                <a:solidFill>
                  <a:sysClr val="windowText" lastClr="000000"/>
                </a:solidFill>
              </a:rPr>
            </a:br>
            <a:br>
              <a:rPr lang="ru-RU" b="1" kern="0" dirty="0">
                <a:solidFill>
                  <a:sysClr val="windowText" lastClr="000000"/>
                </a:solidFill>
              </a:rPr>
            </a:br>
            <a:br>
              <a:rPr lang="ru-RU" b="1" kern="0" dirty="0">
                <a:solidFill>
                  <a:sysClr val="windowText" lastClr="000000"/>
                </a:solidFill>
              </a:rPr>
            </a:br>
            <a:br>
              <a:rPr lang="ru-RU" b="1" kern="0" dirty="0">
                <a:solidFill>
                  <a:sysClr val="windowText" lastClr="000000"/>
                </a:solidFill>
              </a:rPr>
            </a:br>
            <a:br>
              <a:rPr lang="ru-RU" sz="6000" b="1" kern="0" dirty="0">
                <a:solidFill>
                  <a:sysClr val="windowText" lastClr="000000"/>
                </a:solidFill>
              </a:rPr>
            </a:br>
            <a:endParaRPr lang="ru-RU" sz="6000" b="1" kern="0" dirty="0">
              <a:solidFill>
                <a:sysClr val="windowText" lastClr="000000"/>
              </a:solidFill>
            </a:endParaRPr>
          </a:p>
          <a:p>
            <a:pPr marL="0" lvl="1"/>
            <a:endParaRPr lang="ru-RU" sz="6000" b="1" kern="0" dirty="0">
              <a:solidFill>
                <a:sysClr val="windowText" lastClr="000000"/>
              </a:solidFill>
              <a:latin typeface="Arial Narrow" panose="020B0606020202030204" pitchFamily="34" charset="0"/>
            </a:endParaRPr>
          </a:p>
          <a:p>
            <a:pPr marL="0" lvl="1"/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- </a:t>
            </a: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сокращение к 2020 году доли выбросов от мобильных источников в валовом объеме выбросов загрязняющих веществ в атмосферный воздух с 72 % до 65 % -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по итогам 2019 года доля выбросов от мобильных источников составила 64 %;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sz="6000" kern="0" dirty="0">
              <a:solidFill>
                <a:srgbClr val="FF000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marL="0" lvl="1"/>
            <a:r>
              <a:rPr lang="ru-RU" sz="6000" b="1" kern="0" dirty="0">
                <a:solidFill>
                  <a:schemeClr val="tx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сокращение к 2020 году выбросов загрязняющих веществ в атмосферный воздух от мобильных источников до уровня не более 900 </a:t>
            </a:r>
            <a:r>
              <a:rPr lang="ru-RU" sz="6000" kern="0" dirty="0" err="1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тыс.тонн</a:t>
            </a: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/год –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выброс от мобильных источников в 2019 году составил 775,8 </a:t>
            </a:r>
            <a:r>
              <a:rPr lang="ru-RU" sz="6000" kern="0" dirty="0" err="1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тыс.тонн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;</a:t>
            </a:r>
            <a:b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sz="6000" kern="0" dirty="0">
              <a:solidFill>
                <a:sysClr val="windowText" lastClr="00000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marL="0" lvl="1"/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 увеличение к 2020 году доли общественного транспорта в крупных городах с улучшенными экологическими характеристиками до 50% -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 г. Минске доля электрифицированного общественного транспорта составляет 39 % от общего количества пассажирского наземного транспорта, эксплуатируемого КУП «</a:t>
            </a:r>
            <a:r>
              <a:rPr lang="ru-RU" sz="6000" kern="0" dirty="0" err="1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Минсктранс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», строится участок новой линии метро протяженностью 8,5 км, в городах  эксплуатируется около 1800 единиц электротехники: электробусы, трамваи, классические троллейбусы и троллейбусы на автономном ходу;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sz="6000" kern="0" dirty="0">
              <a:solidFill>
                <a:srgbClr val="FF000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marL="0" lvl="1"/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 обновление парка подвижного состава и увеличение общей доли механических транспортных средств высоких экологических классов к 2020 году до 50 %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 более 35 % транспортных средств соответствуют 4-6 экологическим классам;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 обновление парка воздушных судов, включая вывод из эксплуатации к 2020 году воздушных судов ТУ-154 –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вывод судов ТУ-154 выполнен на 100 %;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sz="6000" kern="0" dirty="0">
              <a:solidFill>
                <a:srgbClr val="FF000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marL="0" lvl="1"/>
            <a:r>
              <a:rPr lang="ru-RU" sz="6000" kern="0" dirty="0">
                <a:solidFill>
                  <a:schemeClr val="tx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- доведение уровня общей протяженности электрифицированных дорог железнодорожных линий к 2015 г. до 1270 км –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протяженность электрифицированных железнодорожных участков составляет 1228 км, выполняются работы по электрификации участка протяженностью 145 км.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sz="6000" kern="0" dirty="0">
              <a:solidFill>
                <a:srgbClr val="FF000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marL="0" lvl="1"/>
            <a:r>
              <a:rPr lang="ru-RU" sz="6000" kern="0" dirty="0">
                <a:latin typeface="Arial Narrow" panose="020B0606020202030204" pitchFamily="34" charset="0"/>
                <a:cs typeface="Aharoni" panose="02010803020104030203" pitchFamily="2" charset="-79"/>
              </a:rPr>
              <a:t>-</a:t>
            </a:r>
            <a:r>
              <a:rPr lang="ru-RU" sz="6000" kern="0" dirty="0">
                <a:solidFill>
                  <a:schemeClr val="tx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переход к использованию топлив более высоких экологических классов –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</a:rPr>
              <a:t>введен</a:t>
            </a:r>
            <a:r>
              <a:rPr lang="ru-RU" sz="6000" kern="0" dirty="0">
                <a:solidFill>
                  <a:sysClr val="windowText" lastClr="000000"/>
                </a:solidFill>
                <a:latin typeface="Arial Narrow" panose="020B0606020202030204" pitchFamily="34" charset="0"/>
              </a:rPr>
              <a:t> </a:t>
            </a:r>
            <a: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</a:rPr>
              <a:t>запрет на выпуск в обращение дизельного топлива ниже экологического класса К5 с 2015 года, а с 2016 на реализацию автомобильного бензина экологического класса ниже К5.</a:t>
            </a:r>
            <a:br>
              <a:rPr lang="ru-RU" sz="6000" kern="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br>
              <a:rPr lang="ru-RU" sz="3000" kern="0" dirty="0">
                <a:solidFill>
                  <a:schemeClr val="tx1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br>
              <a:rPr lang="ru-RU" sz="3000" kern="0" dirty="0">
                <a:solidFill>
                  <a:sysClr val="windowText" lastClr="000000"/>
                </a:solidFill>
                <a:cs typeface="Aharoni" panose="02010803020104030203" pitchFamily="2" charset="-79"/>
              </a:rPr>
            </a:br>
            <a:endParaRPr lang="ru-RU" sz="3000" kern="0" dirty="0">
              <a:solidFill>
                <a:sysClr val="windowText" lastClr="000000"/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7855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C0DC8DF7-E12E-416D-A1A6-FF289302B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9071549"/>
              </p:ext>
            </p:extLst>
          </p:nvPr>
        </p:nvGraphicFramePr>
        <p:xfrm>
          <a:off x="1273970" y="790575"/>
          <a:ext cx="9644060" cy="634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80AB1C-C4F8-4A46-BDD5-31465F97B9B0}"/>
              </a:ext>
            </a:extLst>
          </p:cNvPr>
          <p:cNvSpPr/>
          <p:nvPr/>
        </p:nvSpPr>
        <p:spPr>
          <a:xfrm>
            <a:off x="3764722" y="77569"/>
            <a:ext cx="50626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x-none" sz="3600" dirty="0">
                <a:latin typeface="Arial Narrow" panose="020B0606020202030204" pitchFamily="34" charset="0"/>
                <a:cs typeface="Times New Roman" panose="02020603050405020304" pitchFamily="18" charset="0"/>
              </a:rPr>
              <a:t>Выбросы парниковых газов</a:t>
            </a:r>
          </a:p>
        </p:txBody>
      </p:sp>
    </p:spTree>
    <p:extLst>
      <p:ext uri="{BB962C8B-B14F-4D97-AF65-F5344CB8AC3E}">
        <p14:creationId xmlns:p14="http://schemas.microsoft.com/office/powerpoint/2010/main" val="1781416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918</Words>
  <Application>Microsoft Office PowerPoint</Application>
  <PresentationFormat>Широкоэкранный</PresentationFormat>
  <Paragraphs>186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Times New Roman</vt:lpstr>
      <vt:lpstr>Verdana</vt:lpstr>
      <vt:lpstr>Wingdings</vt:lpstr>
      <vt:lpstr>Office Theme</vt:lpstr>
      <vt:lpstr>Профиль</vt:lpstr>
      <vt:lpstr>Презентация PowerPoint</vt:lpstr>
      <vt:lpstr>Объем и структура выбросов загрязняющих веществ в атмосферу в Беларуси</vt:lpstr>
      <vt:lpstr>Презентация PowerPoint</vt:lpstr>
      <vt:lpstr>Презентация PowerPoint</vt:lpstr>
      <vt:lpstr>Доля различных видов транспорта в общем объеме выбросов загрязняющих веществ от мобильных источников, % в атмосферу</vt:lpstr>
      <vt:lpstr> Сведения о количестве зарегистрированных автомобилей (по данным У ГАИ МВД) </vt:lpstr>
      <vt:lpstr>    Стратегия по снижению вредного воздействия транспорта на атмосферный воздух Республики Беларусь на период до 2020 года: </vt:lpstr>
      <vt:lpstr>Ожидаемые результаты выполнения Стратегии и их достижение:  </vt:lpstr>
      <vt:lpstr>Презентация PowerPoint</vt:lpstr>
      <vt:lpstr>Обязательства Беларуси по сокращению выбросов парниковых газов</vt:lpstr>
      <vt:lpstr>Перспективы внедрения электротранспорта в Республике Беларусь с точки зрения охраны окружающей среды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Экологические аспекты развития электротранспорта</dc:title>
  <dc:creator>Iryna Usava</dc:creator>
  <cp:lastModifiedBy>k413</cp:lastModifiedBy>
  <cp:revision>50</cp:revision>
  <cp:lastPrinted>2020-10-15T10:37:07Z</cp:lastPrinted>
  <dcterms:created xsi:type="dcterms:W3CDTF">2020-10-02T15:16:45Z</dcterms:created>
  <dcterms:modified xsi:type="dcterms:W3CDTF">2020-10-16T05:51:28Z</dcterms:modified>
</cp:coreProperties>
</file>