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138" r:id="rId2"/>
  </p:sldMasterIdLst>
  <p:notesMasterIdLst>
    <p:notesMasterId r:id="rId13"/>
  </p:notesMasterIdLst>
  <p:handoutMasterIdLst>
    <p:handoutMasterId r:id="rId14"/>
  </p:handoutMasterIdLst>
  <p:sldIdLst>
    <p:sldId id="455" r:id="rId3"/>
    <p:sldId id="464" r:id="rId4"/>
    <p:sldId id="458" r:id="rId5"/>
    <p:sldId id="467" r:id="rId6"/>
    <p:sldId id="459" r:id="rId7"/>
    <p:sldId id="460" r:id="rId8"/>
    <p:sldId id="461" r:id="rId9"/>
    <p:sldId id="469" r:id="rId10"/>
    <p:sldId id="465" r:id="rId11"/>
    <p:sldId id="466" r:id="rId12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ED1"/>
    <a:srgbClr val="C2D2DC"/>
    <a:srgbClr val="FEFC9A"/>
    <a:srgbClr val="FFCC00"/>
    <a:srgbClr val="FF9900"/>
    <a:srgbClr val="FFCC66"/>
    <a:srgbClr val="000099"/>
    <a:srgbClr val="99CCFF"/>
    <a:srgbClr val="ECF1F4"/>
    <a:srgbClr val="DC78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87" autoAdjust="0"/>
    <p:restoredTop sz="78632" autoAdjust="0"/>
  </p:normalViewPr>
  <p:slideViewPr>
    <p:cSldViewPr snapToGrid="0">
      <p:cViewPr varScale="1">
        <p:scale>
          <a:sx n="88" d="100"/>
          <a:sy n="88" d="100"/>
        </p:scale>
        <p:origin x="233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196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862" cy="495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t" anchorCtr="0" compatLnSpc="1">
            <a:prstTxWarp prst="textNoShape">
              <a:avLst/>
            </a:prstTxWarp>
          </a:bodyPr>
          <a:lstStyle>
            <a:lvl1pPr defTabSz="917505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95" y="1"/>
            <a:ext cx="2945862" cy="495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t" anchorCtr="0" compatLnSpc="1">
            <a:prstTxWarp prst="textNoShape">
              <a:avLst/>
            </a:prstTxWarp>
          </a:bodyPr>
          <a:lstStyle>
            <a:lvl1pPr algn="r" defTabSz="917505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813"/>
            <a:ext cx="2945862" cy="495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b" anchorCtr="0" compatLnSpc="1">
            <a:prstTxWarp prst="textNoShape">
              <a:avLst/>
            </a:prstTxWarp>
          </a:bodyPr>
          <a:lstStyle>
            <a:lvl1pPr defTabSz="917505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95" y="9430813"/>
            <a:ext cx="2945862" cy="495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b" anchorCtr="0" compatLnSpc="1">
            <a:prstTxWarp prst="textNoShape">
              <a:avLst/>
            </a:prstTxWarp>
          </a:bodyPr>
          <a:lstStyle>
            <a:lvl1pPr algn="r" defTabSz="917505" eaLnBrk="1" hangingPunct="1">
              <a:defRPr sz="1100"/>
            </a:lvl1pPr>
          </a:lstStyle>
          <a:p>
            <a:fld id="{A6A3E921-3E47-4617-9AB0-F88F10EEA7F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586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862" cy="495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t" anchorCtr="0" compatLnSpc="1">
            <a:prstTxWarp prst="textNoShape">
              <a:avLst/>
            </a:prstTxWarp>
          </a:bodyPr>
          <a:lstStyle>
            <a:lvl1pPr defTabSz="917505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95" y="1"/>
            <a:ext cx="2945862" cy="495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t" anchorCtr="0" compatLnSpc="1">
            <a:prstTxWarp prst="textNoShape">
              <a:avLst/>
            </a:prstTxWarp>
          </a:bodyPr>
          <a:lstStyle>
            <a:lvl1pPr algn="r" defTabSz="917505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54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65" y="4716948"/>
            <a:ext cx="5438748" cy="4467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813"/>
            <a:ext cx="2945862" cy="495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b" anchorCtr="0" compatLnSpc="1">
            <a:prstTxWarp prst="textNoShape">
              <a:avLst/>
            </a:prstTxWarp>
          </a:bodyPr>
          <a:lstStyle>
            <a:lvl1pPr defTabSz="917505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95" y="9430813"/>
            <a:ext cx="2945862" cy="495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b" anchorCtr="0" compatLnSpc="1">
            <a:prstTxWarp prst="textNoShape">
              <a:avLst/>
            </a:prstTxWarp>
          </a:bodyPr>
          <a:lstStyle>
            <a:lvl1pPr algn="r" defTabSz="917505" eaLnBrk="1" hangingPunct="1">
              <a:defRPr sz="1100"/>
            </a:lvl1pPr>
          </a:lstStyle>
          <a:p>
            <a:fld id="{BD6B7F0A-831D-400E-BC65-B6F15B0A32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657538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Автомобили являются мощным источником загрязнения окружающей среды. Большая часть вредных выбросов приходится на выбросы автомобильного транспорта, так же транспорт является одним из основных источников шума в городах.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Наиболее актуальным решением улучшения экологической среды является использование автомобильного транспорта, работающего на альтернативных видах топлива, и в частности – на электричестве. Главным преимуществом электромобилей является отсутствие выбросов вредных веществ в окружающую среду.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B7F0A-831D-400E-BC65-B6F15B0A324F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624321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Благодарю за внимание!</a:t>
            </a:r>
            <a:endParaRPr lang="ru-RU" smtClean="0">
              <a:effectLst/>
            </a:endParaRP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B7F0A-831D-400E-BC65-B6F15B0A324F}" type="slidenum">
              <a:rPr lang="ru-RU" altLang="ru-RU" smtClean="0"/>
              <a:pPr/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6424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В настоящее время в области электротранспорта и его инфраструктуры в Республике Беларусь действуют 7 межгосударственных и 6 государственных стандартов, 2 технических кодекса установившейся практики, устанавливающих требования к электрическому транспорту, в том числе к трамваям и троллейбусам, к отдельным компонентам электромобилей, а также к зарядным станциям.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Предприятия, осуществляющие серийный выпуск троллейбусов, трамваев и компонентов электротранспорта и его инфраструктуры используют свои технические условия.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Основные требования по оборудованию, конструкции, безопасности и эксплуатации электрического транспорта в настоящее время регламентируются Правилами ООН в этой области и стандартами Международной организации по стандартизации (ИСО), разрабатываемыми техническим комитетом по стандартизации ИСО/ТК 22 «Дорожный транспорт». Стандарты в области электрических компонентов электротранспорта и его инфраструктуры разрабатываются техническим комитетом по стандартизации МЭК/ТК 69 «Электромобили и грузовые электрокары» Международной электротехнической комиссии (МЭК).</a:t>
            </a:r>
            <a:endParaRPr lang="ru-RU" sz="12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B7F0A-831D-400E-BC65-B6F15B0A324F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9239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В рамках выполнения подпрограммы «Освоение в производстве новых и высоких технологий» Государственной программы «Наукоемкие технологии и техника» на 2016-2020 годы в течение 2020 года будет завершена разработка 48 государственных стандартов Республики Беларусь в области электротранспорта, идентичных международным и европейским стандартам, охватывающих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узкоспецифические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аспекты, относящиеся к электротранспорту и инфраструктуре зарядных станций.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Разработка указанных государственных стандартов будет способствовать повышению качества производимых и реализуемых электротранспортных средств.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Кроме того, впервые в Республике Беларусь будет разработан гармонизированный с международными нормами комплекс государственных стандартов в области электротранспорта, которым будут руководствоваться как изготовители, так и эксплуатирующие организации, а также импортеры. Это позволит обеспечить эффективную и безопасную эксплуатацию электротранспорта на территории Республики Беларусь.</a:t>
            </a:r>
            <a:endParaRPr lang="ru-RU" sz="12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B7F0A-831D-400E-BC65-B6F15B0A324F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5093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Наиболее показательными являются стандарты, устанавливающие основополагающие термины и определения в области электротранспорта, стандарты, устанавливающие требования и методы испытаний компонентов электрической тяги и источников питания (батарей, аккумуляторов) электрических транспортных средств, условий эксплуатации электротранспорта и связанных с этими условиями воздействующих факторов (механические, климатические, химические нагрузки), а также стандарты, устанавливающие требования к обеспечению безопасности при эксплуатации электрических транспортных средств.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Отдельно хотелось бы отметить разработку стандартов на основе международных стандартов серии ISO 23274, устанавливающих методы измерения выбросов отработавших газов и расхода топлива в том числе для гибридных транспортных средств.</a:t>
            </a:r>
            <a:endParaRPr lang="ru-RU" sz="12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B7F0A-831D-400E-BC65-B6F15B0A324F}" type="slidenum">
              <a:rPr lang="ru-RU" altLang="ru-RU" smtClean="0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14607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На этом слайде представлены примеры международных стандартов на основе которых ведётся разработка стандартов в области источников питания электрических транспортных средств, включая технические требования, требования безопасности и условия их испытаний.</a:t>
            </a:r>
          </a:p>
          <a:p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B7F0A-831D-400E-BC65-B6F15B0A324F}" type="slidenum">
              <a:rPr lang="ru-RU" altLang="ru-RU" smtClean="0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97091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На этом слайде представлены примеры международных стандартов на основе которых ведётся разработка стандартов в области: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- обеспечения безопасности при эксплуатации электрических транспортных средств;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- испытаний компонентов электрической тяги электрических транспортных средств.</a:t>
            </a:r>
          </a:p>
          <a:p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B7F0A-831D-400E-BC65-B6F15B0A324F}" type="slidenum">
              <a:rPr lang="ru-RU" altLang="ru-RU" smtClean="0"/>
              <a:pPr/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0270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На этом слайде представлены примеры международных стандартов на основе которых ведётся разработка стандартов в области условий эксплуатации электротранспорта и связанные с этими условиями воздействующие факторы.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К обсуждению проектов разработанных государственных стандартов привлечены технические специалисты более 20 организаций и промышленных предприятий республики. Проекты стандартов также размещены на сайте Госстандарта для рассмотрения всеми заинтересованными субъектами.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B7F0A-831D-400E-BC65-B6F15B0A324F}" type="slidenum">
              <a:rPr lang="ru-RU" altLang="ru-RU" smtClean="0"/>
              <a:pPr/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77501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Проект государственной программы по развитию электротранспорта в Республике Беларусь на 2021 – 2025 годы и на период до 2030 года одобрен на заседании рабочей группы, состоявшемся в Национальной академии наук Беларуси 23 сентября 2020 года.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В Перечне мероприятий, направленных на стандартизацию и сертификацию электротранспорта, в рамках проекта государственной программы по развитию электротранспорта в Республике Беларусь предусмотрена разработка государственных стандартов в области электротранспорта, его компонентов и инфраструктуры, гармонизированных с международными и европейскими стандартами и/или документами, а также мероприятие по разработке нормативного правового акта по периодическому техническому освидетельствованию станций зарядных для электротранспорта.</a:t>
            </a:r>
            <a:endParaRPr lang="ru-RU" sz="12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B7F0A-831D-400E-BC65-B6F15B0A324F}" type="slidenum">
              <a:rPr lang="ru-RU" altLang="ru-RU" smtClean="0"/>
              <a:pPr/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05205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Также хочу отметить, что в настоящее время БелГИСС реализует инвестиционный проект по строительству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радиобезэховой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камеры, финансирование которого предусмотрено за счет средств республиканского бюджета.</a:t>
            </a:r>
            <a:endParaRPr lang="ru-RU" dirty="0" smtClean="0">
              <a:effectLst/>
            </a:endParaRPr>
          </a:p>
          <a:p>
            <a:r>
              <a:rPr lang="ru-RU" sz="1200" kern="1200" dirty="0" err="1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Радиобезэховая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камера необходима для проведения испытаний и исследований по параметрам электромагнитной совместимости транспортных средств в соответствии с Правилами ООН № 10, требования которых являются обязательными для утверждения типа транспортного средства.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Функционирование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радиобезэховой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камеры позволит проводить в полном объеме испытания и исследования продукции автомобилестроения и машиностроения, внеся вклад в обеспечение разработки и производства в республике безопасных транспортных средств, обладающих помехоустойчивостью и не влияющих на работоспособность другого электронного оборудования в части излучаемых собственных помех.</a:t>
            </a:r>
            <a:endParaRPr lang="ru-RU" dirty="0"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B7F0A-831D-400E-BC65-B6F15B0A324F}" type="slidenum">
              <a:rPr lang="ru-RU" altLang="ru-RU" smtClean="0"/>
              <a:pPr/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60225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882702"/>
      </p:ext>
    </p:extLst>
  </p:cSld>
  <p:clrMapOvr>
    <a:masterClrMapping/>
  </p:clrMapOvr>
  <p:transition spd="slow" advClick="0" advTm="8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015092"/>
      </p:ext>
    </p:extLst>
  </p:cSld>
  <p:clrMapOvr>
    <a:masterClrMapping/>
  </p:clrMapOvr>
  <p:transition spd="slow" advClick="0" advTm="8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83450"/>
      </p:ext>
    </p:extLst>
  </p:cSld>
  <p:clrMapOvr>
    <a:masterClrMapping/>
  </p:clrMapOvr>
  <p:transition spd="slow" advClick="0" advTm="8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718552"/>
      </p:ext>
    </p:extLst>
  </p:cSld>
  <p:clrMapOvr>
    <a:masterClrMapping/>
  </p:clrMapOvr>
  <p:transition spd="slow" advClick="0" advTm="800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 userDrawn="1"/>
        </p:nvSpPr>
        <p:spPr>
          <a:xfrm>
            <a:off x="179388" y="0"/>
            <a:ext cx="647700" cy="3789363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3" name="Рисунок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222250"/>
            <a:ext cx="512763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 rot="16200000">
            <a:off x="38894" y="2855119"/>
            <a:ext cx="898525" cy="46196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sz="2400" b="1" smtClean="0">
                <a:solidFill>
                  <a:prstClr val="white"/>
                </a:solidFill>
                <a:latin typeface="Arial" charset="0"/>
                <a:cs typeface="Arial" charset="0"/>
              </a:rPr>
              <a:t>2015</a:t>
            </a:r>
          </a:p>
        </p:txBody>
      </p:sp>
      <p:sp>
        <p:nvSpPr>
          <p:cNvPr id="5" name="Скругленный прямоугольник 4"/>
          <p:cNvSpPr/>
          <p:nvPr userDrawn="1"/>
        </p:nvSpPr>
        <p:spPr>
          <a:xfrm>
            <a:off x="7596188" y="6524625"/>
            <a:ext cx="1547812" cy="288925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Скругленный прямоугольник 5"/>
          <p:cNvSpPr/>
          <p:nvPr userDrawn="1"/>
        </p:nvSpPr>
        <p:spPr>
          <a:xfrm>
            <a:off x="7596188" y="5805488"/>
            <a:ext cx="1547812" cy="288925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Скругленный прямоугольник 6"/>
          <p:cNvSpPr/>
          <p:nvPr userDrawn="1"/>
        </p:nvSpPr>
        <p:spPr>
          <a:xfrm>
            <a:off x="7596188" y="6165850"/>
            <a:ext cx="1547812" cy="287338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985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-42863"/>
            <a:ext cx="9144000" cy="105251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4" name="Рисунок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222250"/>
            <a:ext cx="7715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Скругленный прямоугольник 4"/>
          <p:cNvSpPr/>
          <p:nvPr userDrawn="1"/>
        </p:nvSpPr>
        <p:spPr>
          <a:xfrm flipV="1">
            <a:off x="8604250" y="901700"/>
            <a:ext cx="539750" cy="10795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Скругленный прямоугольник 5"/>
          <p:cNvSpPr/>
          <p:nvPr userDrawn="1"/>
        </p:nvSpPr>
        <p:spPr>
          <a:xfrm flipV="1">
            <a:off x="8604250" y="603250"/>
            <a:ext cx="539750" cy="10795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Скругленный прямоугольник 6"/>
          <p:cNvSpPr/>
          <p:nvPr userDrawn="1"/>
        </p:nvSpPr>
        <p:spPr>
          <a:xfrm flipV="1">
            <a:off x="8604250" y="765175"/>
            <a:ext cx="539750" cy="10795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6597650"/>
            <a:ext cx="9144000" cy="2603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-18256"/>
            <a:ext cx="7499176" cy="1027449"/>
          </a:xfrm>
        </p:spPr>
        <p:txBody>
          <a:bodyPr>
            <a:normAutofit/>
          </a:bodyPr>
          <a:lstStyle>
            <a:lvl1pPr algn="l">
              <a:defRPr sz="24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410575" y="6604000"/>
            <a:ext cx="617538" cy="261938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A610FA8-E353-4850-B8DC-9239B66E3F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16348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125A5489-0678-411A-9161-2A6AF2E28E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4793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DD6BB7CA-5413-439B-BD49-6A2024E2818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61202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8047805-DE3D-43C7-A5D7-BA46D67368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519017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99CD0590-4702-4719-8B43-A1914D5ABD8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76972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179388" y="6519863"/>
            <a:ext cx="8507412" cy="365125"/>
          </a:xfrm>
        </p:spPr>
        <p:txBody>
          <a:bodyPr/>
          <a:lstStyle>
            <a:lvl1pPr algn="l">
              <a:defRPr b="1">
                <a:solidFill>
                  <a:srgbClr val="E46C0A"/>
                </a:solidFill>
                <a:latin typeface="Arial" panose="020B0604020202020204" pitchFamily="34" charset="0"/>
              </a:defRPr>
            </a:lvl1pPr>
          </a:lstStyle>
          <a:p>
            <a:fld id="{BF9C32F7-9A22-4A45-B240-5FF7A770C8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73138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 userDrawn="1"/>
        </p:nvSpPr>
        <p:spPr>
          <a:xfrm>
            <a:off x="846138" y="1120775"/>
            <a:ext cx="8280400" cy="5365750"/>
          </a:xfrm>
          <a:prstGeom prst="round2Diag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0" y="6486525"/>
            <a:ext cx="8664575" cy="369888"/>
          </a:xfrm>
          <a:prstGeom prst="rect">
            <a:avLst/>
          </a:prstGeom>
          <a:solidFill>
            <a:srgbClr val="CBD1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solidFill>
                  <a:srgbClr val="19194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ГОСУДАРСТВЕННЫЙ КОМИТЕТ ПО СТАНДАРТИЗАЦИИ РЕСПУБЛИКИ БЕЛАРУСЬ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70815"/>
      </p:ext>
    </p:extLst>
  </p:cSld>
  <p:clrMapOvr>
    <a:masterClrMapping/>
  </p:clrMapOvr>
  <p:transition spd="slow" advClick="0" advTm="800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935CFE3A-23F2-49E8-8779-95DB1D69C5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79449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DEE3B8B4-C248-488F-A42E-A8F47F70DC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8851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B84922C0-F1DE-42F9-82B9-1449FC155D0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67643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512940A-2B60-44EE-BFDF-F55474408D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96363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715963" y="6092825"/>
            <a:ext cx="7712075" cy="215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271" y="4221088"/>
            <a:ext cx="6781800" cy="16002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49313" y="6675438"/>
            <a:ext cx="4875212" cy="365125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1B5ECC91-68FE-43FB-81CF-551912327688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9925403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C651C477-C704-45E9-8FEC-9FBC190DF7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579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5799335"/>
      </p:ext>
    </p:extLst>
  </p:cSld>
  <p:clrMapOvr>
    <a:masterClrMapping/>
  </p:clrMapOvr>
  <p:transition spd="slow" advClick="0" advTm="8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589132"/>
      </p:ext>
    </p:extLst>
  </p:cSld>
  <p:clrMapOvr>
    <a:masterClrMapping/>
  </p:clrMapOvr>
  <p:transition spd="slow" advClick="0" advTm="8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293939"/>
      </p:ext>
    </p:extLst>
  </p:cSld>
  <p:clrMapOvr>
    <a:masterClrMapping/>
  </p:clrMapOvr>
  <p:transition spd="slow" advClick="0" advTm="8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407023"/>
      </p:ext>
    </p:extLst>
  </p:cSld>
  <p:clrMapOvr>
    <a:masterClrMapping/>
  </p:clrMapOvr>
  <p:transition spd="slow" advClick="0" advTm="8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1932668"/>
      </p:ext>
    </p:extLst>
  </p:cSld>
  <p:clrMapOvr>
    <a:masterClrMapping/>
  </p:clrMapOvr>
  <p:transition spd="slow" advClick="0" advTm="8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290501890"/>
      </p:ext>
    </p:extLst>
  </p:cSld>
  <p:clrMapOvr>
    <a:masterClrMapping/>
  </p:clrMapOvr>
  <p:transition spd="slow" advClick="0" advTm="8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35207931"/>
      </p:ext>
    </p:extLst>
  </p:cSld>
  <p:clrMapOvr>
    <a:masterClrMapping/>
  </p:clrMapOvr>
  <p:transition spd="slow" advClick="0" advTm="8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фон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Box 8"/>
          <p:cNvSpPr txBox="1">
            <a:spLocks noChangeArrowheads="1"/>
          </p:cNvSpPr>
          <p:nvPr userDrawn="1"/>
        </p:nvSpPr>
        <p:spPr bwMode="auto">
          <a:xfrm>
            <a:off x="8509000" y="6451600"/>
            <a:ext cx="546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fld id="{ED048B7B-B2AF-401D-AA36-544C8BBDE73A}" type="slidenum">
              <a:rPr lang="ru-RU" altLang="ru-RU" sz="1400" b="1">
                <a:solidFill>
                  <a:srgbClr val="000099"/>
                </a:solidFill>
              </a:rPr>
              <a:pPr algn="r" eaLnBrk="1" hangingPunct="1">
                <a:spcBef>
                  <a:spcPct val="50000"/>
                </a:spcBef>
              </a:pPr>
              <a:t>‹#›</a:t>
            </a:fld>
            <a:endParaRPr lang="ru-RU" altLang="ru-RU" sz="1400" b="1">
              <a:solidFill>
                <a:srgbClr val="00009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7" r:id="rId1"/>
    <p:sldLayoutId id="2147484178" r:id="rId2"/>
    <p:sldLayoutId id="2147484168" r:id="rId3"/>
    <p:sldLayoutId id="2147484169" r:id="rId4"/>
    <p:sldLayoutId id="2147484170" r:id="rId5"/>
    <p:sldLayoutId id="2147484171" r:id="rId6"/>
    <p:sldLayoutId id="2147484172" r:id="rId7"/>
    <p:sldLayoutId id="2147484173" r:id="rId8"/>
    <p:sldLayoutId id="2147484174" r:id="rId9"/>
    <p:sldLayoutId id="2147484175" r:id="rId10"/>
    <p:sldLayoutId id="2147484176" r:id="rId11"/>
    <p:sldLayoutId id="2147484177" r:id="rId12"/>
  </p:sldLayoutIdLst>
  <p:transition spd="slow" advClick="0" advTm="8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2C84806-1845-4A47-B198-22A611F8E9C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  <p:sldLayoutId id="2147484181" r:id="rId2"/>
    <p:sldLayoutId id="2147484182" r:id="rId3"/>
    <p:sldLayoutId id="2147484183" r:id="rId4"/>
    <p:sldLayoutId id="2147484184" r:id="rId5"/>
    <p:sldLayoutId id="2147484185" r:id="rId6"/>
    <p:sldLayoutId id="2147484186" r:id="rId7"/>
    <p:sldLayoutId id="2147484187" r:id="rId8"/>
    <p:sldLayoutId id="2147484188" r:id="rId9"/>
    <p:sldLayoutId id="2147484189" r:id="rId10"/>
    <p:sldLayoutId id="2147484190" r:id="rId11"/>
    <p:sldLayoutId id="2147484191" r:id="rId12"/>
    <p:sldLayoutId id="2147484192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278297" y="1506256"/>
            <a:ext cx="8865702" cy="3289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600">
                <a:solidFill>
                  <a:schemeClr val="accent2"/>
                </a:solidFill>
                <a:latin typeface="Georgia" pitchFamily="18" charset="0"/>
              </a:defRPr>
            </a:lvl2pPr>
            <a:lvl3pPr marL="1143000" indent="-228600">
              <a:defRPr sz="2400">
                <a:solidFill>
                  <a:schemeClr val="accent1"/>
                </a:solidFill>
                <a:latin typeface="Georgia" pitchFamily="18" charset="0"/>
              </a:defRPr>
            </a:lvl3pPr>
            <a:lvl4pPr marL="1600200" indent="-228600">
              <a:defRPr sz="2200">
                <a:solidFill>
                  <a:schemeClr val="accent1"/>
                </a:solidFill>
                <a:latin typeface="Georgia" pitchFamily="18" charset="0"/>
              </a:defRPr>
            </a:lvl4pPr>
            <a:lvl5pPr marL="2057400" indent="-228600">
              <a:defRPr sz="2000">
                <a:solidFill>
                  <a:srgbClr val="7F8FA9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7F8FA9"/>
              </a:buClr>
              <a:buFont typeface="Georgia" pitchFamily="18" charset="0"/>
              <a:defRPr sz="2000">
                <a:solidFill>
                  <a:srgbClr val="7F8FA9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7F8FA9"/>
              </a:buClr>
              <a:buFont typeface="Georgia" pitchFamily="18" charset="0"/>
              <a:defRPr sz="2000">
                <a:solidFill>
                  <a:srgbClr val="7F8FA9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7F8FA9"/>
              </a:buClr>
              <a:buFont typeface="Georgia" pitchFamily="18" charset="0"/>
              <a:buChar char="▫"/>
              <a:defRPr sz="2000">
                <a:solidFill>
                  <a:srgbClr val="7F8FA9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7F8FA9"/>
              </a:buClr>
              <a:buFont typeface="Georgia" pitchFamily="18" charset="0"/>
              <a:buChar char="▫"/>
              <a:defRPr sz="2000">
                <a:solidFill>
                  <a:srgbClr val="7F8FA9"/>
                </a:solidFill>
                <a:latin typeface="Georgia" pitchFamily="18" charset="0"/>
              </a:defRPr>
            </a:lvl9pPr>
          </a:lstStyle>
          <a:p>
            <a:pPr algn="ctr"/>
            <a:r>
              <a:rPr lang="ru-RU" altLang="ru-RU" sz="6000" b="1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latin typeface="Calibri" panose="020F0502020204030204" pitchFamily="34" charset="0"/>
                <a:cs typeface="Arial" panose="020B0604020202020204" pitchFamily="34" charset="0"/>
              </a:rPr>
              <a:t>СТАНДАРТИЗАЦИЯ </a:t>
            </a:r>
            <a:br>
              <a:rPr lang="ru-RU" altLang="ru-RU" sz="6000" b="1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u-RU" sz="6000" b="1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latin typeface="Calibri" panose="020F0502020204030204" pitchFamily="34" charset="0"/>
                <a:cs typeface="Arial" panose="020B0604020202020204" pitchFamily="34" charset="0"/>
              </a:rPr>
              <a:t>ДЛЯ РАЗВИТИЯ ЭЛЕКТРОТРАНСПОРТА</a:t>
            </a:r>
            <a:endParaRPr lang="ru-RU" altLang="ru-RU" sz="6000" b="1" dirty="0">
              <a:ln w="11430">
                <a:solidFill>
                  <a:schemeClr val="accent2">
                    <a:lumMod val="75000"/>
                  </a:schemeClr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/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22715" y="5097537"/>
            <a:ext cx="7021286" cy="1800493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>
            <a:spAutoFit/>
          </a:bodyPr>
          <a:lstStyle/>
          <a:p>
            <a:pPr algn="r">
              <a:spcAft>
                <a:spcPts val="600"/>
              </a:spcAft>
            </a:pPr>
            <a:r>
              <a:rPr lang="ru-RU" altLang="ru-RU" sz="2800" b="1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Шевцова-</a:t>
            </a:r>
            <a:r>
              <a:rPr lang="ru-RU" altLang="ru-RU" sz="2800" b="1" i="1" dirty="0" err="1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Ронина</a:t>
            </a:r>
            <a:r>
              <a:rPr lang="ru-RU" altLang="ru-RU" sz="2800" b="1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Александра Дмитриевна</a:t>
            </a:r>
            <a:endParaRPr lang="ru-RU" altLang="ru-RU" sz="2800" b="1" i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ru-RU" sz="2000" b="1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Начальник отдела </a:t>
            </a:r>
            <a:r>
              <a:rPr lang="ru-RU" altLang="ru-RU" sz="2000" b="1" i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ТНиС</a:t>
            </a:r>
            <a:r>
              <a:rPr lang="ru-RU" altLang="ru-RU" sz="2000" b="1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в электротехнике,</a:t>
            </a:r>
          </a:p>
          <a:p>
            <a:pPr algn="r"/>
            <a:r>
              <a:rPr lang="ru-RU" altLang="ru-RU" sz="2000" b="1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радиоэлектронике и энергосбережении  </a:t>
            </a:r>
            <a:r>
              <a:rPr lang="ru-RU" altLang="ru-RU" sz="2000" b="1" i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БелГИСС</a:t>
            </a:r>
            <a:endParaRPr lang="ru-RU" altLang="ru-RU" sz="2000" b="1" i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Calibri" panose="020F0502020204030204" pitchFamily="34" charset="0"/>
              </a:rPr>
              <a:t> </a:t>
            </a:r>
          </a:p>
          <a:p>
            <a:pPr algn="r">
              <a:spcBef>
                <a:spcPct val="0"/>
              </a:spcBef>
            </a:pPr>
            <a:endParaRPr lang="ru-RU" altLang="ru-RU" b="1" i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82726"/>
      </p:ext>
    </p:extLst>
  </p:cSld>
  <p:clrMapOvr>
    <a:masterClrMapping/>
  </p:clrMapOvr>
  <p:transition spd="slow" advClick="0" advTm="8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278297" y="1400692"/>
            <a:ext cx="8865702" cy="2907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600">
                <a:solidFill>
                  <a:schemeClr val="accent2"/>
                </a:solidFill>
                <a:latin typeface="Georgia" pitchFamily="18" charset="0"/>
              </a:defRPr>
            </a:lvl2pPr>
            <a:lvl3pPr marL="1143000" indent="-228600">
              <a:defRPr sz="2400">
                <a:solidFill>
                  <a:schemeClr val="accent1"/>
                </a:solidFill>
                <a:latin typeface="Georgia" pitchFamily="18" charset="0"/>
              </a:defRPr>
            </a:lvl3pPr>
            <a:lvl4pPr marL="1600200" indent="-228600">
              <a:defRPr sz="2200">
                <a:solidFill>
                  <a:schemeClr val="accent1"/>
                </a:solidFill>
                <a:latin typeface="Georgia" pitchFamily="18" charset="0"/>
              </a:defRPr>
            </a:lvl4pPr>
            <a:lvl5pPr marL="2057400" indent="-228600">
              <a:defRPr sz="2000">
                <a:solidFill>
                  <a:srgbClr val="7F8FA9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7F8FA9"/>
              </a:buClr>
              <a:buFont typeface="Georgia" pitchFamily="18" charset="0"/>
              <a:defRPr sz="2000">
                <a:solidFill>
                  <a:srgbClr val="7F8FA9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7F8FA9"/>
              </a:buClr>
              <a:buFont typeface="Georgia" pitchFamily="18" charset="0"/>
              <a:defRPr sz="2000">
                <a:solidFill>
                  <a:srgbClr val="7F8FA9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7F8FA9"/>
              </a:buClr>
              <a:buFont typeface="Georgia" pitchFamily="18" charset="0"/>
              <a:buChar char="▫"/>
              <a:defRPr sz="2000">
                <a:solidFill>
                  <a:srgbClr val="7F8FA9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7F8FA9"/>
              </a:buClr>
              <a:buFont typeface="Georgia" pitchFamily="18" charset="0"/>
              <a:buChar char="▫"/>
              <a:defRPr sz="2000">
                <a:solidFill>
                  <a:srgbClr val="7F8FA9"/>
                </a:solidFill>
                <a:latin typeface="Georgia" pitchFamily="18" charset="0"/>
              </a:defRPr>
            </a:lvl9pPr>
          </a:lstStyle>
          <a:p>
            <a:pPr algn="ctr"/>
            <a:r>
              <a:rPr lang="ru-RU" altLang="ru-RU" sz="7200" b="1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СПАСИБО </a:t>
            </a:r>
          </a:p>
          <a:p>
            <a:pPr algn="ctr"/>
            <a:r>
              <a:rPr lang="ru-RU" altLang="ru-RU" sz="7200" b="1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ЗА </a:t>
            </a:r>
          </a:p>
          <a:p>
            <a:pPr algn="ctr"/>
            <a:r>
              <a:rPr lang="ru-RU" altLang="ru-RU" sz="7200" b="1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ВНИМАНИЕ!</a:t>
            </a:r>
            <a:endParaRPr lang="ru-RU" altLang="ru-RU" sz="7200" b="1" dirty="0">
              <a:ln w="11430">
                <a:solidFill>
                  <a:schemeClr val="accent2">
                    <a:lumMod val="75000"/>
                  </a:schemeClr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/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735312"/>
      </p:ext>
    </p:extLst>
  </p:cSld>
  <p:clrMapOvr>
    <a:masterClrMapping/>
  </p:clrMapOvr>
  <p:transition spd="slow" advClick="0" advTm="8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9676" y="74969"/>
            <a:ext cx="8244685" cy="954107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</a:pPr>
            <a:r>
              <a:rPr lang="ru-RU" sz="2800" b="1" spc="-100" dirty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СТАНДАРТИЗАЦИЯ </a:t>
            </a:r>
            <a:r>
              <a:rPr lang="ru-RU" sz="28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/>
            </a:r>
            <a:br>
              <a:rPr lang="ru-RU" sz="28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</a:br>
            <a:r>
              <a:rPr lang="ru-RU" sz="28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В </a:t>
            </a:r>
            <a:r>
              <a:rPr lang="ru-RU" sz="2800" b="1" spc="-100" dirty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ОБЛАСТИ </a:t>
            </a:r>
            <a:r>
              <a:rPr lang="ru-RU" sz="28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ЭЛЕКТРОТРАНСПОРТА</a:t>
            </a:r>
            <a:endParaRPr lang="ru-RU" sz="2800" b="1" spc="-100" dirty="0">
              <a:solidFill>
                <a:srgbClr val="0070C0"/>
              </a:solidFill>
              <a:latin typeface="+mj-lt"/>
              <a:ea typeface="+mj-ea"/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6531" y="962515"/>
            <a:ext cx="8449737" cy="1046440"/>
          </a:xfrm>
          <a:prstGeom prst="rect">
            <a:avLst/>
          </a:prstGeom>
          <a:noFill/>
          <a:ln w="38100">
            <a:noFill/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В настоящее время в Республике Беларусь действует </a:t>
            </a:r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15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документов (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межгосударственные и государственные стандарты, технические кодексы установившейся практики)</a:t>
            </a:r>
            <a:endParaRPr lang="ru-RU" sz="19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1137" y="2761147"/>
            <a:ext cx="5079003" cy="1328023"/>
          </a:xfrm>
          <a:prstGeom prst="roundRect">
            <a:avLst/>
          </a:prstGeom>
          <a:solidFill>
            <a:schemeClr val="accent3"/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у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станавливающие требования к электрическому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транспорту,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в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том числе к трамваям и троллейбусам, к компонентам электромобилей и зарядным станциям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6075" y="4048215"/>
            <a:ext cx="8724900" cy="2723823"/>
          </a:xfrm>
          <a:prstGeom prst="rect">
            <a:avLst/>
          </a:prstGeom>
          <a:solidFill>
            <a:schemeClr val="accent5">
              <a:alpha val="65000"/>
            </a:schemeClr>
          </a:solidFill>
        </p:spPr>
        <p:txBody>
          <a:bodyPr wrap="square" rtlCol="0">
            <a:spAutoFit/>
          </a:bodyPr>
          <a:lstStyle/>
          <a:p>
            <a:pPr indent="447675" algn="just"/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Основные требования </a:t>
            </a:r>
            <a:r>
              <a:rPr lang="ru-RU" sz="19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по оборудованию, конструкции, безопасности и эксплуатации электрического транспорта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регламентируются </a:t>
            </a:r>
            <a:r>
              <a:rPr lang="ru-RU" sz="1900" b="1" dirty="0">
                <a:solidFill>
                  <a:srgbClr val="C00000"/>
                </a:solidFill>
                <a:latin typeface="+mn-lt"/>
              </a:rPr>
              <a:t>Правилами </a:t>
            </a:r>
            <a:r>
              <a:rPr lang="ru-RU" sz="1900" b="1" dirty="0" smtClean="0">
                <a:solidFill>
                  <a:srgbClr val="C00000"/>
                </a:solidFill>
                <a:latin typeface="+mn-lt"/>
              </a:rPr>
              <a:t>ООН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и </a:t>
            </a:r>
            <a:r>
              <a:rPr lang="ru-RU" sz="1900" b="1" dirty="0" smtClean="0">
                <a:solidFill>
                  <a:srgbClr val="C00000"/>
                </a:solidFill>
                <a:latin typeface="+mn-lt"/>
              </a:rPr>
              <a:t>стандартами Международной организации по стандартизации (</a:t>
            </a:r>
            <a:r>
              <a:rPr lang="en-US" sz="1900" b="1" dirty="0">
                <a:solidFill>
                  <a:srgbClr val="C00000"/>
                </a:solidFill>
                <a:latin typeface="+mn-lt"/>
              </a:rPr>
              <a:t>ISO</a:t>
            </a:r>
            <a:r>
              <a:rPr lang="ru-RU" sz="1900" b="1" dirty="0" smtClean="0">
                <a:solidFill>
                  <a:srgbClr val="C00000"/>
                </a:solidFill>
                <a:latin typeface="+mn-lt"/>
              </a:rPr>
              <a:t>)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,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разрабатываемыми техническим </a:t>
            </a:r>
            <a:r>
              <a:rPr lang="ru-RU" sz="19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комитетом по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стандартизации </a:t>
            </a:r>
            <a:b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ISO/TC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22 «Дорожный транспорт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».</a:t>
            </a:r>
          </a:p>
          <a:p>
            <a:pPr indent="447675" algn="just"/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Стандарты</a:t>
            </a:r>
            <a:r>
              <a:rPr lang="ru-RU" sz="19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900" dirty="0">
                <a:solidFill>
                  <a:srgbClr val="C00000"/>
                </a:solidFill>
                <a:latin typeface="+mn-lt"/>
              </a:rPr>
              <a:t>в области электрических компонентов электротранспорта и его инфраструктуры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разрабатываются</a:t>
            </a:r>
            <a:r>
              <a:rPr lang="ru-RU" sz="19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техническим комитетом по стандартизации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IEC/TC 69 «Электромобили и грузовые электрокары» </a:t>
            </a:r>
            <a:r>
              <a:rPr lang="ru-RU" sz="19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Международной электротехнической комиссии (МЭК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)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4777180" y="2026759"/>
            <a:ext cx="1421192" cy="22220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6212590" y="2032104"/>
            <a:ext cx="1" cy="22220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198372" y="2026759"/>
            <a:ext cx="1206807" cy="20222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405179" y="2127874"/>
            <a:ext cx="1422833" cy="51077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ТКП –  2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80748" y="2169835"/>
            <a:ext cx="1235246" cy="51077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СТБ – 6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25460" y="2147854"/>
            <a:ext cx="1411356" cy="51077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ГОСТ – 7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5" name="Правая фигурная скобка 34"/>
          <p:cNvSpPr/>
          <p:nvPr/>
        </p:nvSpPr>
        <p:spPr>
          <a:xfrm rot="5400000">
            <a:off x="5814158" y="-248406"/>
            <a:ext cx="477529" cy="5816877"/>
          </a:xfrm>
          <a:prstGeom prst="rightBrace">
            <a:avLst>
              <a:gd name="adj1" fmla="val 165538"/>
              <a:gd name="adj2" fmla="val 49528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TextBox 69"/>
          <p:cNvSpPr txBox="1"/>
          <p:nvPr/>
        </p:nvSpPr>
        <p:spPr>
          <a:xfrm>
            <a:off x="0" y="2020530"/>
            <a:ext cx="3066257" cy="1754326"/>
          </a:xfrm>
          <a:prstGeom prst="rect">
            <a:avLst/>
          </a:prstGeom>
          <a:solidFill>
            <a:srgbClr val="C2D2DC">
              <a:alpha val="53000"/>
            </a:srgbClr>
          </a:solidFill>
          <a:effectLst>
            <a:softEdge rad="317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Предприятия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,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осуществляющие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серийный выпуск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троллейбусов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и трамваев, используют свои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b="1" dirty="0" smtClean="0">
                <a:solidFill>
                  <a:srgbClr val="C00000"/>
                </a:solidFill>
                <a:latin typeface="+mn-lt"/>
              </a:rPr>
              <a:t>технические </a:t>
            </a:r>
            <a:r>
              <a:rPr lang="ru-RU" b="1" dirty="0">
                <a:solidFill>
                  <a:srgbClr val="C00000"/>
                </a:solidFill>
                <a:latin typeface="+mn-lt"/>
              </a:rPr>
              <a:t>условия</a:t>
            </a:r>
          </a:p>
        </p:txBody>
      </p:sp>
    </p:spTree>
    <p:extLst>
      <p:ext uri="{BB962C8B-B14F-4D97-AF65-F5344CB8AC3E}">
        <p14:creationId xmlns:p14="http://schemas.microsoft.com/office/powerpoint/2010/main" val="2233940362"/>
      </p:ext>
    </p:extLst>
  </p:cSld>
  <p:clrMapOvr>
    <a:masterClrMapping/>
  </p:clrMapOvr>
  <p:transition spd="slow" advClick="0" advTm="8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трелка вниз 15"/>
          <p:cNvSpPr/>
          <p:nvPr/>
        </p:nvSpPr>
        <p:spPr>
          <a:xfrm rot="16200000">
            <a:off x="4918660" y="1448007"/>
            <a:ext cx="924338" cy="18363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431235" y="17074"/>
            <a:ext cx="7710486" cy="954107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</a:pPr>
            <a:r>
              <a:rPr lang="ru-RU" sz="2800" b="1" spc="-100" dirty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СТАНДАРТИЗАЦИЯ </a:t>
            </a:r>
            <a:br>
              <a:rPr lang="ru-RU" sz="2800" b="1" spc="-100" dirty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</a:br>
            <a:r>
              <a:rPr lang="ru-RU" sz="2800" b="1" spc="-100" dirty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В ОБЛАСТИ </a:t>
            </a:r>
            <a:r>
              <a:rPr lang="ru-RU" sz="28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ЭЛЕКТРОТРАНСПОРТА</a:t>
            </a:r>
            <a:endParaRPr lang="ru-RU" sz="2800" b="1" spc="-100" dirty="0">
              <a:solidFill>
                <a:srgbClr val="0070C0"/>
              </a:solidFill>
              <a:latin typeface="+mj-lt"/>
              <a:ea typeface="+mj-ea"/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5188" y="971181"/>
            <a:ext cx="6440315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Государственная программа 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«Наукоемкие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технологии и техника» на 2016-2020 годы»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35742" y="1954811"/>
            <a:ext cx="3619307" cy="923330"/>
          </a:xfrm>
          <a:prstGeom prst="rect">
            <a:avLst/>
          </a:prstGeom>
          <a:solidFill>
            <a:srgbClr val="FFFED1"/>
          </a:solidFill>
          <a:ln w="25400">
            <a:solidFill>
              <a:srgbClr val="FFC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>Подпрограмма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>2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/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>«Освоение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>в производстве новых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/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>и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>высоких технологий»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> 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+mn-lt"/>
              <a:cs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92923" y="2189190"/>
            <a:ext cx="1852578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Разрабатываются</a:t>
            </a:r>
            <a:endParaRPr lang="ru-RU" sz="17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64942" y="1779036"/>
            <a:ext cx="2671482" cy="1231106"/>
          </a:xfrm>
          <a:prstGeom prst="rect">
            <a:avLst/>
          </a:prstGeom>
          <a:solidFill>
            <a:srgbClr val="FFFED1"/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+mn-lt"/>
              </a:rPr>
              <a:t>48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государственных стандартов, идентичных международным и европейским стандартам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50456" y="4211497"/>
            <a:ext cx="3342467" cy="967621"/>
          </a:xfrm>
          <a:prstGeom prst="roundRect">
            <a:avLst>
              <a:gd name="adj" fmla="val 25239"/>
            </a:avLst>
          </a:prstGeom>
          <a:solidFill>
            <a:schemeClr val="accent3">
              <a:lumMod val="85000"/>
              <a:alpha val="80000"/>
            </a:schemeClr>
          </a:solidFill>
          <a:effectLst>
            <a:softEdge rad="317500"/>
          </a:effectLst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обеспечение безопасности при эксплуатации электрических транспортных средств </a:t>
            </a:r>
            <a:endParaRPr lang="ru-RU" sz="1200" dirty="0">
              <a:solidFill>
                <a:schemeClr val="accent2">
                  <a:lumMod val="75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8055" y="2874088"/>
            <a:ext cx="3407145" cy="1464231"/>
          </a:xfrm>
          <a:prstGeom prst="roundRect">
            <a:avLst/>
          </a:prstGeom>
          <a:solidFill>
            <a:schemeClr val="accent6">
              <a:lumMod val="20000"/>
              <a:lumOff val="80000"/>
              <a:alpha val="80000"/>
            </a:schemeClr>
          </a:solidFill>
          <a:effectLst>
            <a:softEdge rad="317500"/>
          </a:effectLst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источники питания электрических транспортных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средств,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включая технические требования, требования безопасности и условия их испытаний</a:t>
            </a:r>
            <a:endParaRPr lang="ru-RU" sz="12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538848" y="1562606"/>
            <a:ext cx="572679" cy="5767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 стрелкой 9"/>
          <p:cNvCxnSpPr>
            <a:stCxn id="6" idx="2"/>
          </p:cNvCxnSpPr>
          <p:nvPr/>
        </p:nvCxnSpPr>
        <p:spPr>
          <a:xfrm flipH="1">
            <a:off x="3664216" y="3010142"/>
            <a:ext cx="4036467" cy="59606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6" idx="2"/>
          </p:cNvCxnSpPr>
          <p:nvPr/>
        </p:nvCxnSpPr>
        <p:spPr>
          <a:xfrm flipH="1">
            <a:off x="4462673" y="3010142"/>
            <a:ext cx="3238010" cy="119196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6" idx="2"/>
            <a:endCxn id="15" idx="0"/>
          </p:cNvCxnSpPr>
          <p:nvPr/>
        </p:nvCxnSpPr>
        <p:spPr>
          <a:xfrm>
            <a:off x="7700683" y="3010142"/>
            <a:ext cx="119386" cy="59606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6" idx="2"/>
            <a:endCxn id="14" idx="0"/>
          </p:cNvCxnSpPr>
          <p:nvPr/>
        </p:nvCxnSpPr>
        <p:spPr>
          <a:xfrm flipH="1">
            <a:off x="5821595" y="3010142"/>
            <a:ext cx="1879088" cy="139656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6364942" y="3606203"/>
            <a:ext cx="2910253" cy="1191816"/>
          </a:xfrm>
          <a:prstGeom prst="roundRect">
            <a:avLst/>
          </a:prstGeom>
          <a:solidFill>
            <a:srgbClr val="C2D2DC">
              <a:alpha val="80000"/>
            </a:srgbClr>
          </a:solidFill>
          <a:effectLst>
            <a:softEdge rad="317500"/>
          </a:effectLst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испытания компонентов электрической тяги электрических транспортных средств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206" y="5240760"/>
            <a:ext cx="4045345" cy="646331"/>
          </a:xfrm>
          <a:prstGeom prst="rect">
            <a:avLst/>
          </a:prstGeom>
          <a:noFill/>
          <a:ln w="25400">
            <a:noFill/>
            <a:prstDash val="dash"/>
          </a:ln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>Стандарты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>включены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/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>в </a:t>
            </a:r>
            <a:r>
              <a:rPr lang="ru-RU" b="1" dirty="0">
                <a:solidFill>
                  <a:srgbClr val="C00000"/>
                </a:solidFill>
                <a:latin typeface="+mn-lt"/>
                <a:cs typeface="Calibri" pitchFamily="34" charset="0"/>
              </a:rPr>
              <a:t>изменение </a:t>
            </a:r>
            <a:r>
              <a:rPr lang="ru-RU" b="1" dirty="0" smtClean="0">
                <a:solidFill>
                  <a:srgbClr val="C00000"/>
                </a:solidFill>
                <a:latin typeface="+mn-lt"/>
                <a:cs typeface="Calibri" pitchFamily="34" charset="0"/>
              </a:rPr>
              <a:t>№ 2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> ПГС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>на 2020 год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35742" y="6003117"/>
            <a:ext cx="8052898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solidFill>
              <a:schemeClr val="accent6">
                <a:lumMod val="7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>Разработка стандартов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+mn-lt"/>
                <a:cs typeface="Calibri" pitchFamily="34" charset="0"/>
              </a:rPr>
              <a:t>приведет к </a:t>
            </a:r>
            <a:r>
              <a:rPr lang="ru-RU" b="1" dirty="0">
                <a:solidFill>
                  <a:srgbClr val="C00000"/>
                </a:solidFill>
                <a:latin typeface="+mn-lt"/>
                <a:cs typeface="Calibri" pitchFamily="34" charset="0"/>
              </a:rPr>
              <a:t>повышению качества производимых и реализуемых электротранспортных средств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115551" y="4406711"/>
            <a:ext cx="3412087" cy="1464231"/>
          </a:xfrm>
          <a:prstGeom prst="roundRect">
            <a:avLst/>
          </a:prstGeom>
          <a:solidFill>
            <a:srgbClr val="99CCFF">
              <a:alpha val="80000"/>
            </a:srgbClr>
          </a:solidFill>
          <a:effectLst>
            <a:softEdge rad="317500"/>
          </a:effectLst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условия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эксплуатации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электротранспорта и связанные </a:t>
            </a:r>
            <a:b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с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этими условиями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воздействующие факторы 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algn="ctr"/>
            <a:endParaRPr lang="ru-RU" sz="1600" dirty="0">
              <a:solidFill>
                <a:schemeClr val="accent2">
                  <a:lumMod val="75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693597"/>
      </p:ext>
    </p:extLst>
  </p:cSld>
  <p:clrMapOvr>
    <a:masterClrMapping/>
  </p:clrMapOvr>
  <p:transition spd="slow" advClick="0" advTm="8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52349" y="3652970"/>
            <a:ext cx="81254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Аспекты:</a:t>
            </a:r>
          </a:p>
          <a:p>
            <a:pPr marL="442913" indent="-442913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термины и определения</a:t>
            </a:r>
          </a:p>
          <a:p>
            <a:pPr marL="442913" indent="-442913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требования безопасности, эксплуатации</a:t>
            </a:r>
          </a:p>
          <a:p>
            <a:pPr marL="442913" indent="-442913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испытания на безопасность, стойкость к внешним воздействующим факторам</a:t>
            </a:r>
            <a:endParaRPr lang="ru-RU" sz="28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  <a:p>
            <a:pPr marL="442913" indent="-442913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измерения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выбросов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52349" y="1182231"/>
            <a:ext cx="799811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Объекты:</a:t>
            </a:r>
          </a:p>
          <a:p>
            <a:pPr marL="442913" indent="-442913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компоненты электрической тяги</a:t>
            </a:r>
          </a:p>
          <a:p>
            <a:pPr marL="442913" indent="-442913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источники питания (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батареи, аккумуляторы)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электрических транспортных средств</a:t>
            </a:r>
          </a:p>
          <a:p>
            <a:pPr marL="442913" indent="-442913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зарядные станции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431235" y="108514"/>
            <a:ext cx="7710486" cy="954107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</a:pPr>
            <a:r>
              <a:rPr lang="ru-RU" sz="28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ОБЪЕКТЫ И АСПЕКТЫ, </a:t>
            </a:r>
            <a:br>
              <a:rPr lang="ru-RU" sz="28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</a:br>
            <a:r>
              <a:rPr lang="ru-RU" sz="28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РАЗРАБАТЫВАЕМЫХ СТАНДАРТОВ</a:t>
            </a:r>
            <a:endParaRPr lang="ru-RU" sz="2800" b="1" spc="-100" dirty="0">
              <a:solidFill>
                <a:srgbClr val="0070C0"/>
              </a:solidFill>
              <a:latin typeface="+mj-lt"/>
              <a:ea typeface="+mj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41"/>
      </p:ext>
    </p:extLst>
  </p:cSld>
  <p:clrMapOvr>
    <a:masterClrMapping/>
  </p:clrMapOvr>
  <p:transition spd="slow" advClick="0" advTm="8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9200" y="143844"/>
            <a:ext cx="7784800" cy="492443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</a:pPr>
            <a:r>
              <a:rPr lang="ru-RU" sz="2600" b="1" spc="-100" dirty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СТАНДАРТИЗАЦИЯ </a:t>
            </a:r>
            <a:r>
              <a:rPr lang="ru-RU" sz="26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В </a:t>
            </a:r>
            <a:r>
              <a:rPr lang="ru-RU" sz="2600" b="1" spc="-100" dirty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ОБЛАСТИ </a:t>
            </a:r>
            <a:r>
              <a:rPr lang="ru-RU" sz="26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ЭЛЕКТРОТРАНСПОРТА</a:t>
            </a:r>
            <a:endParaRPr lang="ru-RU" sz="2600" b="1" spc="-100" dirty="0">
              <a:solidFill>
                <a:srgbClr val="0070C0"/>
              </a:solidFill>
              <a:latin typeface="+mj-lt"/>
              <a:ea typeface="+mj-ea"/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67225" y="721358"/>
            <a:ext cx="8576775" cy="1072634"/>
          </a:xfrm>
          <a:prstGeom prst="round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effectLst>
            <a:softEdge rad="317500"/>
          </a:effectLst>
        </p:spPr>
        <p:txBody>
          <a:bodyPr wrap="square">
            <a:spAutoFit/>
          </a:bodyPr>
          <a:lstStyle/>
          <a:p>
            <a:pPr algn="just"/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Источники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питания электрических транспортных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средств,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включая технические требования, требования безопасности и условия их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испытаний</a:t>
            </a:r>
          </a:p>
          <a:p>
            <a:pPr algn="just"/>
            <a:endParaRPr lang="ru-RU" sz="19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2772" y="1488347"/>
            <a:ext cx="866183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5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ISO 12405-3:2014 </a:t>
            </a:r>
            <a:r>
              <a:rPr lang="ru-RU" sz="15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Транспортные средства дорожные с электроприводом. Техническое описание испытаний тяговых литий-ионных батарей и систем. Часть 3. Требования к характеристикам </a:t>
            </a:r>
            <a:r>
              <a:rPr lang="ru-RU" sz="15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безопасности</a:t>
            </a:r>
          </a:p>
          <a:p>
            <a:pPr marL="179388" indent="-179388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5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ISO </a:t>
            </a:r>
            <a:r>
              <a:rPr lang="ru-RU" sz="15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12405-4:2018 </a:t>
            </a:r>
            <a:r>
              <a:rPr lang="ru-RU" sz="15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Транспортные средства дорожные с электроприводом. Техническое описание испытаний тяговых литий-ионных батарей и систем. Часть 4. Испытания эксплуатационных </a:t>
            </a:r>
            <a:r>
              <a:rPr lang="ru-RU" sz="15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характеристик</a:t>
            </a:r>
          </a:p>
          <a:p>
            <a:pPr marL="179388" indent="-179388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5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ISO </a:t>
            </a:r>
            <a:r>
              <a:rPr lang="ru-RU" sz="15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18300:2016 </a:t>
            </a:r>
            <a:r>
              <a:rPr lang="ru-RU" sz="15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Транспортные средства с электроприводом. Технические условия испытания систем литий-ионных батарей со свинцово-кислотной батареей или </a:t>
            </a:r>
            <a:r>
              <a:rPr lang="ru-RU" sz="15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конденсатором</a:t>
            </a:r>
          </a:p>
          <a:p>
            <a:pPr marL="179388" indent="-179388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5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ISO </a:t>
            </a:r>
            <a:r>
              <a:rPr lang="ru-RU" sz="15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IEC PAS 16898:2012 </a:t>
            </a:r>
            <a:r>
              <a:rPr lang="ru-RU" sz="15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Транспорт дорожный на электрической тяге. Размеры и обозначение литий-ионных </a:t>
            </a:r>
            <a:r>
              <a:rPr lang="ru-RU" sz="15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аккумуляторов</a:t>
            </a:r>
          </a:p>
          <a:p>
            <a:pPr marL="179388" indent="-179388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5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ISO </a:t>
            </a:r>
            <a:r>
              <a:rPr lang="ru-RU" sz="15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PAS 19363:2017 </a:t>
            </a:r>
            <a:r>
              <a:rPr lang="ru-RU" sz="15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Транспортные средства дорожные с электроприводом. Беспроводная передача энергии с помощью магнитного поля. Требования безопасности и эксплуатационной </a:t>
            </a:r>
            <a:r>
              <a:rPr lang="ru-RU" sz="15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совместимости</a:t>
            </a:r>
          </a:p>
          <a:p>
            <a:pPr marL="179388" indent="-179388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5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IEC </a:t>
            </a:r>
            <a:r>
              <a:rPr lang="ru-RU" sz="15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62576:2018 </a:t>
            </a:r>
            <a:r>
              <a:rPr lang="ru-RU" sz="15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RLV Конденсаторы с двойным электрическим слоем для использования в гибридных электрических транспортных средствах. Методы испытаний электрических </a:t>
            </a:r>
            <a:r>
              <a:rPr lang="ru-RU" sz="15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характеристик</a:t>
            </a:r>
          </a:p>
          <a:p>
            <a:pPr marL="179388" indent="-179388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5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IEC </a:t>
            </a:r>
            <a:r>
              <a:rPr lang="ru-RU" sz="15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62660-1:2010 </a:t>
            </a:r>
            <a:r>
              <a:rPr lang="ru-RU" sz="15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Аккумуляторы литий-ионные для электрического дорожного транспорта. Часть 1. Испытания эксплуатационных </a:t>
            </a:r>
            <a:r>
              <a:rPr lang="ru-RU" sz="15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характеристик </a:t>
            </a:r>
          </a:p>
          <a:p>
            <a:pPr marL="179388" indent="-179388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5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IEC </a:t>
            </a:r>
            <a:r>
              <a:rPr lang="ru-RU" sz="15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62660-2:2010 </a:t>
            </a:r>
            <a:r>
              <a:rPr lang="ru-RU" sz="15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Аккумуляторы литий-ионные для электрического дорожного транспорта. Часть 2. Испытания на надежность и испытания в условиях неправильной </a:t>
            </a:r>
            <a:r>
              <a:rPr lang="ru-RU" sz="15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эксплуатации</a:t>
            </a:r>
          </a:p>
          <a:p>
            <a:pPr marL="179388" indent="-179388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5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IEC </a:t>
            </a:r>
            <a:r>
              <a:rPr lang="ru-RU" sz="15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62840-2:2016 </a:t>
            </a:r>
            <a:r>
              <a:rPr lang="ru-RU" sz="15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Система замены батареи электрического транспортного средства. Часть 2. Требования к </a:t>
            </a:r>
            <a:r>
              <a:rPr lang="ru-RU" sz="15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безопасности</a:t>
            </a:r>
          </a:p>
          <a:p>
            <a:pPr marL="179388" indent="-179388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5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IEC </a:t>
            </a:r>
            <a:r>
              <a:rPr lang="ru-RU" sz="15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TS 62840-1:2016 </a:t>
            </a:r>
            <a:r>
              <a:rPr lang="ru-RU" sz="15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Система замены батареи электрического транспортного средства. Часть 1. Основные положения и руководство</a:t>
            </a:r>
          </a:p>
        </p:txBody>
      </p:sp>
    </p:spTree>
    <p:extLst>
      <p:ext uri="{BB962C8B-B14F-4D97-AF65-F5344CB8AC3E}">
        <p14:creationId xmlns:p14="http://schemas.microsoft.com/office/powerpoint/2010/main" val="3240470656"/>
      </p:ext>
    </p:extLst>
  </p:cSld>
  <p:clrMapOvr>
    <a:masterClrMapping/>
  </p:clrMapOvr>
  <p:transition spd="slow" advClick="0" advTm="8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1233" y="151395"/>
            <a:ext cx="7532134" cy="492443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</a:pPr>
            <a:r>
              <a:rPr lang="ru-RU" sz="2600" b="1" spc="-100" dirty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СТАНДАРТИЗАЦИЯ </a:t>
            </a:r>
            <a:r>
              <a:rPr lang="ru-RU" sz="26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В </a:t>
            </a:r>
            <a:r>
              <a:rPr lang="ru-RU" sz="2600" b="1" spc="-100" dirty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ОБЛАСТИ </a:t>
            </a:r>
            <a:r>
              <a:rPr lang="ru-RU" sz="26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ЭЛЕКТРОТРАНСПОРТА</a:t>
            </a:r>
            <a:endParaRPr lang="ru-RU" sz="2600" b="1" spc="-100" dirty="0">
              <a:solidFill>
                <a:srgbClr val="0070C0"/>
              </a:solidFill>
              <a:latin typeface="+mj-lt"/>
              <a:ea typeface="+mj-ea"/>
              <a:cs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8585" y="3175481"/>
            <a:ext cx="8293712" cy="749141"/>
          </a:xfrm>
          <a:prstGeom prst="roundRect">
            <a:avLst/>
          </a:prstGeom>
          <a:solidFill>
            <a:srgbClr val="99CCFF">
              <a:alpha val="80000"/>
            </a:srgbClr>
          </a:solidFill>
          <a:effectLst>
            <a:softEdge rad="317500"/>
          </a:effectLst>
        </p:spPr>
        <p:txBody>
          <a:bodyPr wrap="square" anchor="b">
            <a:spAutoFit/>
          </a:bodyPr>
          <a:lstStyle/>
          <a:p>
            <a:pPr algn="just"/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Испытания </a:t>
            </a:r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компонентов электрической тяги электрических транспортных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средств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69851" y="590673"/>
            <a:ext cx="8112959" cy="788432"/>
          </a:xfrm>
          <a:prstGeom prst="roundRect">
            <a:avLst>
              <a:gd name="adj" fmla="val 25239"/>
            </a:avLst>
          </a:prstGeom>
          <a:solidFill>
            <a:schemeClr val="accent3">
              <a:lumMod val="85000"/>
              <a:alpha val="80000"/>
            </a:schemeClr>
          </a:solidFill>
          <a:effectLst>
            <a:softEdge rad="317500"/>
          </a:effectLst>
        </p:spPr>
        <p:txBody>
          <a:bodyPr wrap="square">
            <a:spAutoFit/>
          </a:bodyPr>
          <a:lstStyle/>
          <a:p>
            <a:pPr algn="just"/>
            <a:r>
              <a:rPr lang="ru-RU" sz="1900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Обеспечение безопасности при эксплуатации электрических транспортных </a:t>
            </a: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средств</a:t>
            </a:r>
            <a:endParaRPr lang="ru-RU" sz="1900" b="1" dirty="0">
              <a:solidFill>
                <a:schemeClr val="accent2">
                  <a:lumMod val="75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665" y="1253097"/>
            <a:ext cx="802789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179388" algn="l"/>
              </a:tabLst>
            </a:pPr>
            <a:r>
              <a:rPr lang="ru-RU" sz="16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ISO </a:t>
            </a:r>
            <a:r>
              <a:rPr lang="ru-RU" sz="16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6469-2:2018 </a:t>
            </a:r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Транспорт дорожный электрический. Требования техники безопасности.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Часть </a:t>
            </a:r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2. Эксплуатационная безопасность транспортного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средства </a:t>
            </a:r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179388" algn="l"/>
              </a:tabLst>
            </a:pPr>
            <a:r>
              <a:rPr lang="ru-RU" sz="16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ISO </a:t>
            </a:r>
            <a:r>
              <a:rPr lang="ru-RU" sz="16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6469-3:2018 </a:t>
            </a:r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Транспорт дорожный электрический. Требования техники безопасности. Часть 3. Электрическая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безопасность</a:t>
            </a:r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179388" algn="l"/>
              </a:tabLst>
            </a:pPr>
            <a:r>
              <a:rPr lang="ru-RU" sz="16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IEC </a:t>
            </a:r>
            <a:r>
              <a:rPr lang="ru-RU" sz="16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62660-3:2016 </a:t>
            </a:r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Аккумуляторы литий-ионные для электрического дорожного транспорта. Часть 3. Требования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безопасности</a:t>
            </a:r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179388" algn="l"/>
              </a:tabLst>
            </a:pPr>
            <a:r>
              <a:rPr lang="ru-RU" sz="16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ISO </a:t>
            </a:r>
            <a:r>
              <a:rPr lang="ru-RU" sz="16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6469-4:2015 </a:t>
            </a:r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Транспорт дорожный электрический. Требования техники безопасности. Часть 4. Электрическая безопасность после аварии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399" y="3792104"/>
            <a:ext cx="802789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6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ISO 21782-1:2019 </a:t>
            </a:r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«Транспорт дорожный с электроприводом. Требования к испытаниям компонентов электрической тяги. Часть 1. Общие условия испытания и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определения»</a:t>
            </a:r>
          </a:p>
          <a:p>
            <a:pPr marL="285750" indent="-285750" algn="just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6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ISO </a:t>
            </a:r>
            <a:r>
              <a:rPr lang="ru-RU" sz="16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21782-2:2019 </a:t>
            </a:r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«Транспорт дорожный с электроприводом. Требования к испытаниям компонентов электрической тяги. Часть 2. Испытание характеристик моторной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системы»</a:t>
            </a:r>
          </a:p>
          <a:p>
            <a:pPr marL="285750" indent="-285750" algn="just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6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ISO </a:t>
            </a:r>
            <a:r>
              <a:rPr lang="ru-RU" sz="16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21782-3:2019 </a:t>
            </a:r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«Транспорт дорожный с электроприводом. Требования к испытаниям компонентов электрической тяги. Часть 3. Испытание характеристик двигателя и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инверторов»</a:t>
            </a:r>
          </a:p>
          <a:p>
            <a:pPr marL="285750" indent="-285750" algn="just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6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ISO </a:t>
            </a:r>
            <a:r>
              <a:rPr lang="ru-RU" sz="16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21782-6:2019 </a:t>
            </a:r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«Транспорт дорожный с электроприводом. Требования к испытаниям компонентов электрической тяги. Часть 6. Испытание рабочей нагрузки двигателя и инвертора»</a:t>
            </a:r>
          </a:p>
        </p:txBody>
      </p:sp>
    </p:spTree>
    <p:extLst>
      <p:ext uri="{BB962C8B-B14F-4D97-AF65-F5344CB8AC3E}">
        <p14:creationId xmlns:p14="http://schemas.microsoft.com/office/powerpoint/2010/main" val="797761731"/>
      </p:ext>
    </p:extLst>
  </p:cSld>
  <p:clrMapOvr>
    <a:masterClrMapping/>
  </p:clrMapOvr>
  <p:transition spd="slow" advClick="0" advTm="8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1235" y="126404"/>
            <a:ext cx="7710486" cy="954107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</a:pPr>
            <a:r>
              <a:rPr lang="ru-RU" sz="2800" b="1" spc="-100" dirty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СТАНДАРТИЗАЦИЯ </a:t>
            </a:r>
            <a:br>
              <a:rPr lang="ru-RU" sz="2800" b="1" spc="-100" dirty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</a:br>
            <a:r>
              <a:rPr lang="ru-RU" sz="2800" b="1" spc="-100" dirty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В ОБЛАСТИ </a:t>
            </a:r>
            <a:r>
              <a:rPr lang="ru-RU" sz="28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ЭЛЕКТРОТРАНСПОРТА</a:t>
            </a:r>
            <a:endParaRPr lang="ru-RU" sz="2800" b="1" spc="-100" dirty="0">
              <a:solidFill>
                <a:srgbClr val="0070C0"/>
              </a:solidFill>
              <a:latin typeface="+mj-lt"/>
              <a:ea typeface="+mj-ea"/>
              <a:cs typeface="Arial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4571" y="1053668"/>
            <a:ext cx="8318978" cy="783193"/>
          </a:xfrm>
          <a:prstGeom prst="roundRect">
            <a:avLst/>
          </a:prstGeom>
          <a:solidFill>
            <a:srgbClr val="C2D2DC">
              <a:alpha val="80000"/>
            </a:srgbClr>
          </a:solidFill>
          <a:effectLst>
            <a:softEdge rad="317500"/>
          </a:effectLst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Условия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эксплуатации электротранспорта и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связанные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с этими условиями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воздействующие факторы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9298" y="1856635"/>
            <a:ext cx="8269523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125" indent="-365125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9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ISO 19453-1:2018 </a:t>
            </a:r>
            <a:r>
              <a:rPr lang="ru-RU" sz="19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Транспорт дорожный. Условия окружающей среды и испытания электрического и электронного оборудования приводной системы транспортных средств с электрическим двигателем. Часть 1. Общие </a:t>
            </a:r>
            <a:r>
              <a:rPr lang="ru-RU" sz="19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положения</a:t>
            </a:r>
          </a:p>
          <a:p>
            <a:pPr marL="365125" indent="-365125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9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ISO </a:t>
            </a:r>
            <a:r>
              <a:rPr lang="ru-RU" sz="19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19453-3:2018 </a:t>
            </a:r>
            <a:r>
              <a:rPr lang="ru-RU" sz="19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Транспорт дорожный. Условия окружающей среды и испытания электрического и электронного оборудования приводной системы транспортных средств с электрическим двигателем. Часть 3. Механические </a:t>
            </a:r>
            <a:r>
              <a:rPr lang="ru-RU" sz="19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нагрузки</a:t>
            </a:r>
          </a:p>
          <a:p>
            <a:pPr marL="365125" indent="-365125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9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ISO </a:t>
            </a:r>
            <a:r>
              <a:rPr lang="ru-RU" sz="19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19453-4:2018 </a:t>
            </a:r>
            <a:r>
              <a:rPr lang="ru-RU" sz="19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Транспорт дорожный. Условия окружающей среды и испытания электрического и электронного оборудования приводной системы транспортных средств с электрическим двигателем. Часть 4. Климатические </a:t>
            </a:r>
            <a:r>
              <a:rPr lang="ru-RU" sz="19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нагрузки</a:t>
            </a:r>
          </a:p>
          <a:p>
            <a:pPr marL="365125" indent="-365125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900" b="1" i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ISO </a:t>
            </a:r>
            <a:r>
              <a:rPr lang="ru-RU" sz="1900" b="1" i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19453-5:2018 </a:t>
            </a:r>
            <a:r>
              <a:rPr lang="ru-RU" sz="19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Транспорт дорожный. Условия окружающей среды и испытания электрического и электронного оборудования приводной системы транспортных средств с электрическим двигателем. Часть 5. Химические нагрузки</a:t>
            </a:r>
          </a:p>
        </p:txBody>
      </p:sp>
    </p:spTree>
    <p:extLst>
      <p:ext uri="{BB962C8B-B14F-4D97-AF65-F5344CB8AC3E}">
        <p14:creationId xmlns:p14="http://schemas.microsoft.com/office/powerpoint/2010/main" val="1677664755"/>
      </p:ext>
    </p:extLst>
  </p:cSld>
  <p:clrMapOvr>
    <a:masterClrMapping/>
  </p:clrMapOvr>
  <p:transition spd="slow" advClick="0" advTm="8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76548" y="1348918"/>
            <a:ext cx="8776012" cy="1276945"/>
          </a:xfrm>
          <a:prstGeom prst="round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2075" indent="441325" algn="just">
              <a:tabLst>
                <a:tab pos="92075" algn="l"/>
              </a:tabLst>
            </a:pPr>
            <a:r>
              <a:rPr lang="ru-RU" sz="23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Проект государственной программы </a:t>
            </a:r>
            <a:r>
              <a:rPr lang="ru-RU" sz="23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по развитию электротранспорта в Республике Беларусь на 2021 – 2025 годы </a:t>
            </a:r>
            <a:br>
              <a:rPr lang="ru-RU" sz="23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23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и на период до 2030 </a:t>
            </a:r>
            <a:r>
              <a:rPr lang="ru-RU" sz="23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года </a:t>
            </a:r>
            <a:r>
              <a:rPr lang="ru-RU" sz="23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одобрен на заседании рабочей </a:t>
            </a:r>
            <a:r>
              <a:rPr lang="ru-RU" sz="23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группы</a:t>
            </a:r>
            <a:endParaRPr lang="ru-RU" sz="23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31235" y="126404"/>
            <a:ext cx="7710486" cy="954107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 anchor="ctr">
            <a:spAutoFit/>
          </a:bodyPr>
          <a:lstStyle/>
          <a:p>
            <a:pPr algn="ctr">
              <a:buClr>
                <a:srgbClr val="800000"/>
              </a:buClr>
            </a:pPr>
            <a:r>
              <a:rPr lang="ru-RU" sz="28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ГОСУДАРСТВЕННАЯ ПРОГРАММА </a:t>
            </a:r>
            <a:br>
              <a:rPr lang="ru-RU" sz="28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</a:br>
            <a:r>
              <a:rPr lang="ru-RU" sz="28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ПО РАЗВИТИЮ ЭЛЕКТРОТРАНСПОРТА </a:t>
            </a:r>
            <a:endParaRPr lang="ru-RU" sz="2800" b="1" spc="-100" dirty="0">
              <a:solidFill>
                <a:srgbClr val="0070C0"/>
              </a:solidFill>
              <a:latin typeface="+mj-lt"/>
              <a:ea typeface="+mj-ea"/>
              <a:cs typeface="Arial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216702" y="2518884"/>
            <a:ext cx="758658" cy="6053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16702" y="2988944"/>
            <a:ext cx="877601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предусматривает </a:t>
            </a:r>
            <a:r>
              <a:rPr lang="ru-RU" sz="25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мероприятия по </a:t>
            </a:r>
            <a:r>
              <a:rPr lang="ru-RU" sz="25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разработке:</a:t>
            </a:r>
          </a:p>
          <a:p>
            <a:pPr marL="533400" indent="-350838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5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государственных стандартов в области электротранспорта, его компонентов и инфраструктуры, гармонизированные с международными и европейскими стандартами и/или документами</a:t>
            </a:r>
          </a:p>
          <a:p>
            <a:pPr marL="533400" indent="-350838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5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нормативного правового акта по периодическому техническому освидетельствованию станций зарядных для </a:t>
            </a:r>
            <a:r>
              <a:rPr lang="ru-RU" sz="25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электротранспорта</a:t>
            </a:r>
            <a:endParaRPr lang="ru-RU" sz="25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6887470" y="2465719"/>
            <a:ext cx="2179675" cy="442674"/>
          </a:xfrm>
          <a:prstGeom prst="round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23 сентября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2020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2530524"/>
      </p:ext>
    </p:extLst>
  </p:cSld>
  <p:clrMapOvr>
    <a:masterClrMapping/>
  </p:clrMapOvr>
  <p:transition spd="slow" advClick="0" advTm="8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1235" y="232517"/>
            <a:ext cx="7710486" cy="523220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 anchor="ctr">
            <a:spAutoFit/>
          </a:bodyPr>
          <a:lstStyle/>
          <a:p>
            <a:pPr algn="ctr">
              <a:buClr>
                <a:srgbClr val="800000"/>
              </a:buClr>
            </a:pPr>
            <a:r>
              <a:rPr lang="ru-RU" sz="2800" b="1" spc="-100" dirty="0" smtClean="0">
                <a:solidFill>
                  <a:srgbClr val="0070C0"/>
                </a:solidFill>
                <a:latin typeface="+mj-lt"/>
                <a:ea typeface="+mj-ea"/>
                <a:cs typeface="Arial" charset="0"/>
              </a:rPr>
              <a:t>РАДИОБЕЗЭХОВАЯ КАМЕРА</a:t>
            </a:r>
            <a:endParaRPr lang="ru-RU" sz="2800" b="1" spc="-100" dirty="0">
              <a:solidFill>
                <a:srgbClr val="0070C0"/>
              </a:solidFill>
              <a:latin typeface="+mj-lt"/>
              <a:ea typeface="+mj-ea"/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6060" y="1261377"/>
            <a:ext cx="7551253" cy="892552"/>
          </a:xfrm>
          <a:prstGeom prst="rect">
            <a:avLst/>
          </a:prstGeom>
          <a:solidFill>
            <a:schemeClr val="accent3">
              <a:lumMod val="95000"/>
            </a:schemeClr>
          </a:solidFill>
          <a:ln w="38100">
            <a:noFill/>
            <a:prstDash val="dash"/>
          </a:ln>
        </p:spPr>
        <p:txBody>
          <a:bodyPr wrap="square">
            <a:spAutoFit/>
          </a:bodyPr>
          <a:lstStyle/>
          <a:p>
            <a:pPr indent="2152650" algn="just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«</a:t>
            </a:r>
            <a:r>
              <a:rPr lang="ru-RU" sz="17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Реконструкция имущественного комплекса БелГИСС по ул. Новаторской, 2А, в г. Минске. Третья очередь – лаборатория – </a:t>
            </a:r>
            <a:r>
              <a:rPr lang="ru-RU" sz="1700" b="1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радиобезэховая</a:t>
            </a:r>
            <a:r>
              <a:rPr lang="ru-RU" sz="17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камера»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2449518"/>
            <a:ext cx="3734345" cy="2996565"/>
          </a:xfrm>
          <a:prstGeom prst="roundRect">
            <a:avLst/>
          </a:prstGeom>
          <a:solidFill>
            <a:srgbClr val="C2D2DC">
              <a:alpha val="80000"/>
            </a:srgbClr>
          </a:solidFill>
          <a:effectLst>
            <a:softEdge rad="317500"/>
          </a:effectLst>
        </p:spPr>
        <p:txBody>
          <a:bodyPr wrap="square">
            <a:spAutoFit/>
          </a:bodyPr>
          <a:lstStyle/>
          <a:p>
            <a:pPr indent="361950" algn="just"/>
            <a:r>
              <a:rPr lang="ru-RU" sz="1700" b="1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Радиобезэховая</a:t>
            </a:r>
            <a:r>
              <a:rPr lang="ru-RU" sz="17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камера </a:t>
            </a: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необходима</a:t>
            </a:r>
            <a:r>
              <a:rPr lang="ru-RU" sz="17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 для </a:t>
            </a:r>
            <a:r>
              <a:rPr lang="ru-RU" sz="17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проведения испытаний и исследований по параметрам электромагнитной совместимости </a:t>
            </a:r>
            <a:r>
              <a:rPr lang="ru-RU" sz="17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транспортных </a:t>
            </a:r>
            <a:r>
              <a:rPr lang="ru-RU" sz="17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средств </a:t>
            </a: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в </a:t>
            </a:r>
            <a:r>
              <a:rPr lang="ru-RU" sz="17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соответствии с Правилами ООН </a:t>
            </a:r>
            <a:r>
              <a:rPr lang="ru-RU" sz="17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№ 10</a:t>
            </a:r>
            <a:r>
              <a:rPr lang="ru-RU" sz="17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, требования которых являются обязательными для утверждения типа транспортного средства.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4905" y="1139721"/>
            <a:ext cx="2675732" cy="369332"/>
          </a:xfrm>
          <a:prstGeom prst="rect">
            <a:avLst/>
          </a:prstGeom>
          <a:solidFill>
            <a:schemeClr val="accent5"/>
          </a:solidFill>
          <a:ln w="28575">
            <a:solidFill>
              <a:schemeClr val="accent1">
                <a:lumMod val="50000"/>
              </a:schemeClr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Инвестиционный проект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21479" y="5681032"/>
            <a:ext cx="63252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 err="1" smtClean="0">
                <a:solidFill>
                  <a:srgbClr val="C00000"/>
                </a:solidFill>
                <a:latin typeface="+mn-lt"/>
              </a:rPr>
              <a:t>Радиобезэховая</a:t>
            </a:r>
            <a:r>
              <a:rPr lang="ru-RU" i="1" dirty="0" smtClean="0">
                <a:solidFill>
                  <a:srgbClr val="C00000"/>
                </a:solidFill>
                <a:latin typeface="+mn-lt"/>
              </a:rPr>
              <a:t> камера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позволит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проводить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в полном объеме испытания и исследования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продукции автомобилестроения и машиностроения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722471" y="2013997"/>
            <a:ext cx="4234841" cy="1323439"/>
          </a:xfrm>
          <a:prstGeom prst="rect">
            <a:avLst/>
          </a:prstGeom>
          <a:solidFill>
            <a:srgbClr val="FFFED1"/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Финансирование: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Республиканский бюджет Указ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Президента Республики Беларусь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от 19.12.2019 № 468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«Об утверждении Государственной инвестиционной программы на 2020 год»</a:t>
            </a:r>
          </a:p>
        </p:txBody>
      </p:sp>
      <p:pic>
        <p:nvPicPr>
          <p:cNvPr id="1026" name="Picture 2" descr="http://img0.joyreactor.cc/pics/post/full/%D0%92%D1%81%D1%91-%D1%81%D0%B0%D0%BC%D0%BE%D0%B5-%D0%B8%D0%BD%D1%82%D0%B5%D1%80%D0%B5%D1%81%D0%BD%D0%BE%D0%B5-%D1%80%D0%B0%D0%B7%D0%BD%D0%BE%D0%B5-1866536.jpe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92"/>
          <a:stretch/>
        </p:blipFill>
        <p:spPr bwMode="auto">
          <a:xfrm>
            <a:off x="4038837" y="3433129"/>
            <a:ext cx="3680399" cy="21455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0294324"/>
      </p:ext>
    </p:extLst>
  </p:cSld>
  <p:clrMapOvr>
    <a:masterClrMapping/>
  </p:clrMapOvr>
  <p:transition spd="slow" advClick="0" advTm="8000"/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4871</TotalTime>
  <Words>1464</Words>
  <Application>Microsoft Office PowerPoint</Application>
  <PresentationFormat>Экран (4:3)</PresentationFormat>
  <Paragraphs>111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Wingdings</vt:lpstr>
      <vt:lpstr>Оформление по умолчанию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client606_8</dc:creator>
  <cp:lastModifiedBy>a.ronina</cp:lastModifiedBy>
  <cp:revision>442</cp:revision>
  <cp:lastPrinted>2020-09-25T11:19:26Z</cp:lastPrinted>
  <dcterms:created xsi:type="dcterms:W3CDTF">2010-02-12T12:17:14Z</dcterms:created>
  <dcterms:modified xsi:type="dcterms:W3CDTF">2020-10-15T13:05:49Z</dcterms:modified>
</cp:coreProperties>
</file>