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48" r:id="rId2"/>
    <p:sldId id="357" r:id="rId3"/>
    <p:sldId id="372" r:id="rId4"/>
    <p:sldId id="370" r:id="rId5"/>
    <p:sldId id="366" r:id="rId6"/>
    <p:sldId id="373" r:id="rId7"/>
    <p:sldId id="374" r:id="rId8"/>
    <p:sldId id="375" r:id="rId9"/>
    <p:sldId id="377" r:id="rId10"/>
    <p:sldId id="378" r:id="rId11"/>
    <p:sldId id="379" r:id="rId12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22" autoAdjust="0"/>
  </p:normalViewPr>
  <p:slideViewPr>
    <p:cSldViewPr>
      <p:cViewPr>
        <p:scale>
          <a:sx n="100" d="100"/>
          <a:sy n="100" d="100"/>
        </p:scale>
        <p:origin x="396" y="2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4"/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</c:v>
                </c:pt>
                <c:pt idx="1">
                  <c:v>33</c:v>
                </c:pt>
                <c:pt idx="2">
                  <c:v>43</c:v>
                </c:pt>
                <c:pt idx="3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20768"/>
        <c:axId val="7122304"/>
      </c:barChart>
      <c:catAx>
        <c:axId val="7120768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7122304"/>
        <c:crosses val="autoZero"/>
        <c:auto val="1"/>
        <c:lblAlgn val="ctr"/>
        <c:lblOffset val="100"/>
        <c:noMultiLvlLbl val="1"/>
      </c:catAx>
      <c:valAx>
        <c:axId val="7122304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7120768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4"/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</c:v>
                </c:pt>
                <c:pt idx="1">
                  <c:v>33</c:v>
                </c:pt>
                <c:pt idx="2">
                  <c:v>43</c:v>
                </c:pt>
                <c:pt idx="3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56768"/>
        <c:axId val="7058560"/>
      </c:barChart>
      <c:catAx>
        <c:axId val="7056768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7058560"/>
        <c:crosses val="autoZero"/>
        <c:auto val="1"/>
        <c:lblAlgn val="ctr"/>
        <c:lblOffset val="100"/>
        <c:noMultiLvlLbl val="1"/>
      </c:catAx>
      <c:valAx>
        <c:axId val="7058560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7056768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A7E81-627E-4A53-925C-A55C8DF4C011}" type="doc">
      <dgm:prSet loTypeId="urn:microsoft.com/office/officeart/2005/8/layout/orgChart1" loCatId="hierarchy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6386EBA-35E8-4D9C-87BB-B50635A1990E}">
      <dgm:prSet phldrT="[Текст]" custT="1"/>
      <dgm:spPr/>
      <dgm:t>
        <a:bodyPr/>
        <a:lstStyle/>
        <a:p>
          <a:r>
            <a:rPr lang="ru-RU" sz="2800" dirty="0" smtClean="0"/>
            <a:t>Пассажирская техника</a:t>
          </a:r>
          <a:endParaRPr lang="ru-RU" sz="2800" dirty="0"/>
        </a:p>
      </dgm:t>
    </dgm:pt>
    <dgm:pt modelId="{0320CDBF-C44D-472C-B630-00C72544218B}" type="parTrans" cxnId="{13CF2E73-186D-4FD5-8A3F-840F5970B5F0}">
      <dgm:prSet/>
      <dgm:spPr/>
      <dgm:t>
        <a:bodyPr/>
        <a:lstStyle/>
        <a:p>
          <a:endParaRPr lang="ru-RU"/>
        </a:p>
      </dgm:t>
    </dgm:pt>
    <dgm:pt modelId="{79762DB4-A3AA-4DD6-A206-3C69EFB23874}" type="sibTrans" cxnId="{13CF2E73-186D-4FD5-8A3F-840F5970B5F0}">
      <dgm:prSet/>
      <dgm:spPr/>
      <dgm:t>
        <a:bodyPr/>
        <a:lstStyle/>
        <a:p>
          <a:endParaRPr lang="ru-RU"/>
        </a:p>
      </dgm:t>
    </dgm:pt>
    <dgm:pt modelId="{37B194B9-FB17-4B7D-BA86-BC5B8224E219}">
      <dgm:prSet phldrT="[Текст]" custT="1"/>
      <dgm:spPr/>
      <dgm:t>
        <a:bodyPr/>
        <a:lstStyle/>
        <a:p>
          <a:r>
            <a:rPr lang="ru-RU" sz="2400" dirty="0" smtClean="0"/>
            <a:t>Троллейбусы</a:t>
          </a:r>
          <a:endParaRPr lang="ru-RU" sz="2400" dirty="0"/>
        </a:p>
      </dgm:t>
    </dgm:pt>
    <dgm:pt modelId="{A1E2971F-7B87-4E59-A2DD-D7E36C269044}" type="parTrans" cxnId="{E08480D7-1B21-43A9-9E47-28C56817D22F}">
      <dgm:prSet/>
      <dgm:spPr/>
      <dgm:t>
        <a:bodyPr/>
        <a:lstStyle/>
        <a:p>
          <a:endParaRPr lang="ru-RU"/>
        </a:p>
      </dgm:t>
    </dgm:pt>
    <dgm:pt modelId="{96CB5420-02E7-4B24-AC55-2AB351C79E7A}" type="sibTrans" cxnId="{E08480D7-1B21-43A9-9E47-28C56817D22F}">
      <dgm:prSet/>
      <dgm:spPr/>
      <dgm:t>
        <a:bodyPr/>
        <a:lstStyle/>
        <a:p>
          <a:endParaRPr lang="ru-RU"/>
        </a:p>
      </dgm:t>
    </dgm:pt>
    <dgm:pt modelId="{A3A0D727-F94A-49FD-92A0-FEB217C3D037}">
      <dgm:prSet phldrT="[Текст]" custT="1"/>
      <dgm:spPr/>
      <dgm:t>
        <a:bodyPr/>
        <a:lstStyle/>
        <a:p>
          <a:r>
            <a:rPr lang="ru-RU" sz="2400" dirty="0" smtClean="0"/>
            <a:t>Электробусы</a:t>
          </a:r>
          <a:endParaRPr lang="ru-RU" sz="2400" dirty="0"/>
        </a:p>
      </dgm:t>
    </dgm:pt>
    <dgm:pt modelId="{CE1EBC40-38FA-44D5-8498-B9F70F844806}" type="parTrans" cxnId="{5150E7B7-445F-4409-A9A9-2657C87EEEE4}">
      <dgm:prSet/>
      <dgm:spPr/>
      <dgm:t>
        <a:bodyPr/>
        <a:lstStyle/>
        <a:p>
          <a:endParaRPr lang="ru-RU"/>
        </a:p>
      </dgm:t>
    </dgm:pt>
    <dgm:pt modelId="{5BBA796E-36BF-4A26-8A07-6D4B42A4E8A1}" type="sibTrans" cxnId="{5150E7B7-445F-4409-A9A9-2657C87EEEE4}">
      <dgm:prSet/>
      <dgm:spPr/>
      <dgm:t>
        <a:bodyPr/>
        <a:lstStyle/>
        <a:p>
          <a:endParaRPr lang="ru-RU"/>
        </a:p>
      </dgm:t>
    </dgm:pt>
    <dgm:pt modelId="{B156ACDF-A30A-4813-B64D-BA265F8A58D4}" type="pres">
      <dgm:prSet presAssocID="{2DCA7E81-627E-4A53-925C-A55C8DF4C0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AAEAB07-0FA4-4DC5-A5B0-D3033D441A7E}" type="pres">
      <dgm:prSet presAssocID="{E6386EBA-35E8-4D9C-87BB-B50635A1990E}" presName="hierRoot1" presStyleCnt="0">
        <dgm:presLayoutVars>
          <dgm:hierBranch val="init"/>
        </dgm:presLayoutVars>
      </dgm:prSet>
      <dgm:spPr/>
    </dgm:pt>
    <dgm:pt modelId="{F8289D9E-6D29-43F8-8086-2B5213FD0445}" type="pres">
      <dgm:prSet presAssocID="{E6386EBA-35E8-4D9C-87BB-B50635A1990E}" presName="rootComposite1" presStyleCnt="0"/>
      <dgm:spPr/>
    </dgm:pt>
    <dgm:pt modelId="{8DE50327-B781-45A4-8163-5B003223F062}" type="pres">
      <dgm:prSet presAssocID="{E6386EBA-35E8-4D9C-87BB-B50635A1990E}" presName="rootText1" presStyleLbl="node0" presStyleIdx="0" presStyleCnt="1" custScaleX="201051" custScaleY="31340" custLinFactNeighborY="-287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59889F-7AE6-4FF9-BF32-5FD713A970BC}" type="pres">
      <dgm:prSet presAssocID="{E6386EBA-35E8-4D9C-87BB-B50635A1990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28CC945-7D46-4E40-9023-5A5F68FA92C1}" type="pres">
      <dgm:prSet presAssocID="{E6386EBA-35E8-4D9C-87BB-B50635A1990E}" presName="hierChild2" presStyleCnt="0"/>
      <dgm:spPr/>
    </dgm:pt>
    <dgm:pt modelId="{E15F62A6-0420-4645-9F0E-DE95A2D6060C}" type="pres">
      <dgm:prSet presAssocID="{A1E2971F-7B87-4E59-A2DD-D7E36C269044}" presName="Name37" presStyleLbl="parChTrans1D2" presStyleIdx="0" presStyleCnt="2"/>
      <dgm:spPr/>
      <dgm:t>
        <a:bodyPr/>
        <a:lstStyle/>
        <a:p>
          <a:endParaRPr lang="ru-RU"/>
        </a:p>
      </dgm:t>
    </dgm:pt>
    <dgm:pt modelId="{DD86F193-C983-4056-BCD0-D1C9C80729E3}" type="pres">
      <dgm:prSet presAssocID="{37B194B9-FB17-4B7D-BA86-BC5B8224E219}" presName="hierRoot2" presStyleCnt="0">
        <dgm:presLayoutVars>
          <dgm:hierBranch val="init"/>
        </dgm:presLayoutVars>
      </dgm:prSet>
      <dgm:spPr/>
    </dgm:pt>
    <dgm:pt modelId="{04A8631C-E66D-4947-8ED6-6E8636E9DFD3}" type="pres">
      <dgm:prSet presAssocID="{37B194B9-FB17-4B7D-BA86-BC5B8224E219}" presName="rootComposite" presStyleCnt="0"/>
      <dgm:spPr/>
    </dgm:pt>
    <dgm:pt modelId="{16DBF3B0-FD70-45F1-8692-448CB1A3339F}" type="pres">
      <dgm:prSet presAssocID="{37B194B9-FB17-4B7D-BA86-BC5B8224E219}" presName="rootText" presStyleLbl="node2" presStyleIdx="0" presStyleCnt="2" custScaleX="133611" custScaleY="35343" custLinFactNeighborX="4992" custLinFactNeighborY="-165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D96EF6-9280-43EC-AD53-4857178D730C}" type="pres">
      <dgm:prSet presAssocID="{37B194B9-FB17-4B7D-BA86-BC5B8224E219}" presName="rootConnector" presStyleLbl="node2" presStyleIdx="0" presStyleCnt="2"/>
      <dgm:spPr/>
      <dgm:t>
        <a:bodyPr/>
        <a:lstStyle/>
        <a:p>
          <a:endParaRPr lang="ru-RU"/>
        </a:p>
      </dgm:t>
    </dgm:pt>
    <dgm:pt modelId="{88D0A4AE-E29F-477C-9E4C-AB772442A6B0}" type="pres">
      <dgm:prSet presAssocID="{37B194B9-FB17-4B7D-BA86-BC5B8224E219}" presName="hierChild4" presStyleCnt="0"/>
      <dgm:spPr/>
    </dgm:pt>
    <dgm:pt modelId="{4F0241A2-41AE-43FA-8E6A-7AF37C1DAAFF}" type="pres">
      <dgm:prSet presAssocID="{37B194B9-FB17-4B7D-BA86-BC5B8224E219}" presName="hierChild5" presStyleCnt="0"/>
      <dgm:spPr/>
    </dgm:pt>
    <dgm:pt modelId="{EEFC505D-D97A-4FEE-A7C2-6C13CF8DCDB8}" type="pres">
      <dgm:prSet presAssocID="{CE1EBC40-38FA-44D5-8498-B9F70F844806}" presName="Name37" presStyleLbl="parChTrans1D2" presStyleIdx="1" presStyleCnt="2"/>
      <dgm:spPr/>
      <dgm:t>
        <a:bodyPr/>
        <a:lstStyle/>
        <a:p>
          <a:endParaRPr lang="ru-RU"/>
        </a:p>
      </dgm:t>
    </dgm:pt>
    <dgm:pt modelId="{1D7B8DAF-E5C5-423A-800A-CAC099CBA630}" type="pres">
      <dgm:prSet presAssocID="{A3A0D727-F94A-49FD-92A0-FEB217C3D037}" presName="hierRoot2" presStyleCnt="0">
        <dgm:presLayoutVars>
          <dgm:hierBranch val="init"/>
        </dgm:presLayoutVars>
      </dgm:prSet>
      <dgm:spPr/>
    </dgm:pt>
    <dgm:pt modelId="{930D5752-C6D1-4777-9EF8-E56BFD5F2684}" type="pres">
      <dgm:prSet presAssocID="{A3A0D727-F94A-49FD-92A0-FEB217C3D037}" presName="rootComposite" presStyleCnt="0"/>
      <dgm:spPr/>
    </dgm:pt>
    <dgm:pt modelId="{ABCA25E3-1CEE-4A17-8BE5-FD1D9A8DFD4C}" type="pres">
      <dgm:prSet presAssocID="{A3A0D727-F94A-49FD-92A0-FEB217C3D037}" presName="rootText" presStyleLbl="node2" presStyleIdx="1" presStyleCnt="2" custScaleX="119169" custScaleY="35343" custLinFactNeighborX="-3081" custLinFactNeighborY="-165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DECA21-7200-4A55-9785-7EE8B4BC8D10}" type="pres">
      <dgm:prSet presAssocID="{A3A0D727-F94A-49FD-92A0-FEB217C3D037}" presName="rootConnector" presStyleLbl="node2" presStyleIdx="1" presStyleCnt="2"/>
      <dgm:spPr/>
      <dgm:t>
        <a:bodyPr/>
        <a:lstStyle/>
        <a:p>
          <a:endParaRPr lang="ru-RU"/>
        </a:p>
      </dgm:t>
    </dgm:pt>
    <dgm:pt modelId="{CC9850D6-B680-4474-8D01-A1ED6EE7CF01}" type="pres">
      <dgm:prSet presAssocID="{A3A0D727-F94A-49FD-92A0-FEB217C3D037}" presName="hierChild4" presStyleCnt="0"/>
      <dgm:spPr/>
    </dgm:pt>
    <dgm:pt modelId="{687F55D0-024D-479F-91E6-5828D6F7FBC0}" type="pres">
      <dgm:prSet presAssocID="{A3A0D727-F94A-49FD-92A0-FEB217C3D037}" presName="hierChild5" presStyleCnt="0"/>
      <dgm:spPr/>
    </dgm:pt>
    <dgm:pt modelId="{4D870D85-77E9-493F-9A61-8191A2F829F3}" type="pres">
      <dgm:prSet presAssocID="{E6386EBA-35E8-4D9C-87BB-B50635A1990E}" presName="hierChild3" presStyleCnt="0"/>
      <dgm:spPr/>
    </dgm:pt>
  </dgm:ptLst>
  <dgm:cxnLst>
    <dgm:cxn modelId="{32A34C77-4E40-457C-82AE-720E6E2DF200}" type="presOf" srcId="{A3A0D727-F94A-49FD-92A0-FEB217C3D037}" destId="{ABCA25E3-1CEE-4A17-8BE5-FD1D9A8DFD4C}" srcOrd="0" destOrd="0" presId="urn:microsoft.com/office/officeart/2005/8/layout/orgChart1"/>
    <dgm:cxn modelId="{687E65EB-6528-44EC-89CD-97520CB17103}" type="presOf" srcId="{A1E2971F-7B87-4E59-A2DD-D7E36C269044}" destId="{E15F62A6-0420-4645-9F0E-DE95A2D6060C}" srcOrd="0" destOrd="0" presId="urn:microsoft.com/office/officeart/2005/8/layout/orgChart1"/>
    <dgm:cxn modelId="{DAD51C62-8DC5-4171-ABA1-7C996654794B}" type="presOf" srcId="{37B194B9-FB17-4B7D-BA86-BC5B8224E219}" destId="{16DBF3B0-FD70-45F1-8692-448CB1A3339F}" srcOrd="0" destOrd="0" presId="urn:microsoft.com/office/officeart/2005/8/layout/orgChart1"/>
    <dgm:cxn modelId="{13CF2E73-186D-4FD5-8A3F-840F5970B5F0}" srcId="{2DCA7E81-627E-4A53-925C-A55C8DF4C011}" destId="{E6386EBA-35E8-4D9C-87BB-B50635A1990E}" srcOrd="0" destOrd="0" parTransId="{0320CDBF-C44D-472C-B630-00C72544218B}" sibTransId="{79762DB4-A3AA-4DD6-A206-3C69EFB23874}"/>
    <dgm:cxn modelId="{B9D63917-AAF7-408E-B4F8-A8E13678EBCE}" type="presOf" srcId="{2DCA7E81-627E-4A53-925C-A55C8DF4C011}" destId="{B156ACDF-A30A-4813-B64D-BA265F8A58D4}" srcOrd="0" destOrd="0" presId="urn:microsoft.com/office/officeart/2005/8/layout/orgChart1"/>
    <dgm:cxn modelId="{98DA7B86-C3F7-477A-A559-7DB24247D131}" type="presOf" srcId="{A3A0D727-F94A-49FD-92A0-FEB217C3D037}" destId="{CDDECA21-7200-4A55-9785-7EE8B4BC8D10}" srcOrd="1" destOrd="0" presId="urn:microsoft.com/office/officeart/2005/8/layout/orgChart1"/>
    <dgm:cxn modelId="{E08480D7-1B21-43A9-9E47-28C56817D22F}" srcId="{E6386EBA-35E8-4D9C-87BB-B50635A1990E}" destId="{37B194B9-FB17-4B7D-BA86-BC5B8224E219}" srcOrd="0" destOrd="0" parTransId="{A1E2971F-7B87-4E59-A2DD-D7E36C269044}" sibTransId="{96CB5420-02E7-4B24-AC55-2AB351C79E7A}"/>
    <dgm:cxn modelId="{9401A2CF-96AD-4149-BEC2-0D848D785566}" type="presOf" srcId="{E6386EBA-35E8-4D9C-87BB-B50635A1990E}" destId="{EE59889F-7AE6-4FF9-BF32-5FD713A970BC}" srcOrd="1" destOrd="0" presId="urn:microsoft.com/office/officeart/2005/8/layout/orgChart1"/>
    <dgm:cxn modelId="{5150E7B7-445F-4409-A9A9-2657C87EEEE4}" srcId="{E6386EBA-35E8-4D9C-87BB-B50635A1990E}" destId="{A3A0D727-F94A-49FD-92A0-FEB217C3D037}" srcOrd="1" destOrd="0" parTransId="{CE1EBC40-38FA-44D5-8498-B9F70F844806}" sibTransId="{5BBA796E-36BF-4A26-8A07-6D4B42A4E8A1}"/>
    <dgm:cxn modelId="{580199B8-DAA5-4314-A48F-545FA62DEC76}" type="presOf" srcId="{37B194B9-FB17-4B7D-BA86-BC5B8224E219}" destId="{E8D96EF6-9280-43EC-AD53-4857178D730C}" srcOrd="1" destOrd="0" presId="urn:microsoft.com/office/officeart/2005/8/layout/orgChart1"/>
    <dgm:cxn modelId="{F46376F1-C9D9-48B1-B94A-380905829CB1}" type="presOf" srcId="{CE1EBC40-38FA-44D5-8498-B9F70F844806}" destId="{EEFC505D-D97A-4FEE-A7C2-6C13CF8DCDB8}" srcOrd="0" destOrd="0" presId="urn:microsoft.com/office/officeart/2005/8/layout/orgChart1"/>
    <dgm:cxn modelId="{9AB31EE6-F63E-4E8F-80A5-247967A18C87}" type="presOf" srcId="{E6386EBA-35E8-4D9C-87BB-B50635A1990E}" destId="{8DE50327-B781-45A4-8163-5B003223F062}" srcOrd="0" destOrd="0" presId="urn:microsoft.com/office/officeart/2005/8/layout/orgChart1"/>
    <dgm:cxn modelId="{09A00BE8-7FC3-4654-A7B7-A01FCD9C6C40}" type="presParOf" srcId="{B156ACDF-A30A-4813-B64D-BA265F8A58D4}" destId="{FAAEAB07-0FA4-4DC5-A5B0-D3033D441A7E}" srcOrd="0" destOrd="0" presId="urn:microsoft.com/office/officeart/2005/8/layout/orgChart1"/>
    <dgm:cxn modelId="{60747860-DBB0-4C16-8C88-E1FE1E7129D3}" type="presParOf" srcId="{FAAEAB07-0FA4-4DC5-A5B0-D3033D441A7E}" destId="{F8289D9E-6D29-43F8-8086-2B5213FD0445}" srcOrd="0" destOrd="0" presId="urn:microsoft.com/office/officeart/2005/8/layout/orgChart1"/>
    <dgm:cxn modelId="{D9D39E5C-560B-4DE2-B617-C195F3B3011D}" type="presParOf" srcId="{F8289D9E-6D29-43F8-8086-2B5213FD0445}" destId="{8DE50327-B781-45A4-8163-5B003223F062}" srcOrd="0" destOrd="0" presId="urn:microsoft.com/office/officeart/2005/8/layout/orgChart1"/>
    <dgm:cxn modelId="{76FAAA3F-2BBA-4C7B-987C-797B8D12D5F5}" type="presParOf" srcId="{F8289D9E-6D29-43F8-8086-2B5213FD0445}" destId="{EE59889F-7AE6-4FF9-BF32-5FD713A970BC}" srcOrd="1" destOrd="0" presId="urn:microsoft.com/office/officeart/2005/8/layout/orgChart1"/>
    <dgm:cxn modelId="{A88960D7-5156-47D5-94D0-51D781AE6AD7}" type="presParOf" srcId="{FAAEAB07-0FA4-4DC5-A5B0-D3033D441A7E}" destId="{028CC945-7D46-4E40-9023-5A5F68FA92C1}" srcOrd="1" destOrd="0" presId="urn:microsoft.com/office/officeart/2005/8/layout/orgChart1"/>
    <dgm:cxn modelId="{101E0367-A5B0-42F1-AECB-2BCCD4B6C2B2}" type="presParOf" srcId="{028CC945-7D46-4E40-9023-5A5F68FA92C1}" destId="{E15F62A6-0420-4645-9F0E-DE95A2D6060C}" srcOrd="0" destOrd="0" presId="urn:microsoft.com/office/officeart/2005/8/layout/orgChart1"/>
    <dgm:cxn modelId="{DE68EABD-7465-40CC-9FB1-6B6E60AC6145}" type="presParOf" srcId="{028CC945-7D46-4E40-9023-5A5F68FA92C1}" destId="{DD86F193-C983-4056-BCD0-D1C9C80729E3}" srcOrd="1" destOrd="0" presId="urn:microsoft.com/office/officeart/2005/8/layout/orgChart1"/>
    <dgm:cxn modelId="{EFA04E64-A850-4327-A39A-17F6ED270D99}" type="presParOf" srcId="{DD86F193-C983-4056-BCD0-D1C9C80729E3}" destId="{04A8631C-E66D-4947-8ED6-6E8636E9DFD3}" srcOrd="0" destOrd="0" presId="urn:microsoft.com/office/officeart/2005/8/layout/orgChart1"/>
    <dgm:cxn modelId="{29AB1B2A-8E71-48C4-84EC-C16467399AB6}" type="presParOf" srcId="{04A8631C-E66D-4947-8ED6-6E8636E9DFD3}" destId="{16DBF3B0-FD70-45F1-8692-448CB1A3339F}" srcOrd="0" destOrd="0" presId="urn:microsoft.com/office/officeart/2005/8/layout/orgChart1"/>
    <dgm:cxn modelId="{A1B85A25-E695-43E8-9A31-DB64DDE05910}" type="presParOf" srcId="{04A8631C-E66D-4947-8ED6-6E8636E9DFD3}" destId="{E8D96EF6-9280-43EC-AD53-4857178D730C}" srcOrd="1" destOrd="0" presId="urn:microsoft.com/office/officeart/2005/8/layout/orgChart1"/>
    <dgm:cxn modelId="{E81B4724-C4B1-4B21-AC96-F18E11698B26}" type="presParOf" srcId="{DD86F193-C983-4056-BCD0-D1C9C80729E3}" destId="{88D0A4AE-E29F-477C-9E4C-AB772442A6B0}" srcOrd="1" destOrd="0" presId="urn:microsoft.com/office/officeart/2005/8/layout/orgChart1"/>
    <dgm:cxn modelId="{8F13BC69-1081-4E54-9B13-4CC4EE192D14}" type="presParOf" srcId="{DD86F193-C983-4056-BCD0-D1C9C80729E3}" destId="{4F0241A2-41AE-43FA-8E6A-7AF37C1DAAFF}" srcOrd="2" destOrd="0" presId="urn:microsoft.com/office/officeart/2005/8/layout/orgChart1"/>
    <dgm:cxn modelId="{233EE083-0DBB-4F9C-A4E4-71281BC14A27}" type="presParOf" srcId="{028CC945-7D46-4E40-9023-5A5F68FA92C1}" destId="{EEFC505D-D97A-4FEE-A7C2-6C13CF8DCDB8}" srcOrd="2" destOrd="0" presId="urn:microsoft.com/office/officeart/2005/8/layout/orgChart1"/>
    <dgm:cxn modelId="{1771CFEB-1CAB-4ACB-B22D-D42BC811B144}" type="presParOf" srcId="{028CC945-7D46-4E40-9023-5A5F68FA92C1}" destId="{1D7B8DAF-E5C5-423A-800A-CAC099CBA630}" srcOrd="3" destOrd="0" presId="urn:microsoft.com/office/officeart/2005/8/layout/orgChart1"/>
    <dgm:cxn modelId="{4BC68D1B-600D-4A85-B959-8D1DA818080C}" type="presParOf" srcId="{1D7B8DAF-E5C5-423A-800A-CAC099CBA630}" destId="{930D5752-C6D1-4777-9EF8-E56BFD5F2684}" srcOrd="0" destOrd="0" presId="urn:microsoft.com/office/officeart/2005/8/layout/orgChart1"/>
    <dgm:cxn modelId="{C9FA73A4-9A5C-487C-B981-DFCED03F3365}" type="presParOf" srcId="{930D5752-C6D1-4777-9EF8-E56BFD5F2684}" destId="{ABCA25E3-1CEE-4A17-8BE5-FD1D9A8DFD4C}" srcOrd="0" destOrd="0" presId="urn:microsoft.com/office/officeart/2005/8/layout/orgChart1"/>
    <dgm:cxn modelId="{FF6CBDD4-9F58-4F8A-BE37-B3242BD9F625}" type="presParOf" srcId="{930D5752-C6D1-4777-9EF8-E56BFD5F2684}" destId="{CDDECA21-7200-4A55-9785-7EE8B4BC8D10}" srcOrd="1" destOrd="0" presId="urn:microsoft.com/office/officeart/2005/8/layout/orgChart1"/>
    <dgm:cxn modelId="{7C6999D1-E003-4999-9829-1EF375375F0F}" type="presParOf" srcId="{1D7B8DAF-E5C5-423A-800A-CAC099CBA630}" destId="{CC9850D6-B680-4474-8D01-A1ED6EE7CF01}" srcOrd="1" destOrd="0" presId="urn:microsoft.com/office/officeart/2005/8/layout/orgChart1"/>
    <dgm:cxn modelId="{4CE9C9D1-08AF-4BC9-BA66-A5B170731A4B}" type="presParOf" srcId="{1D7B8DAF-E5C5-423A-800A-CAC099CBA630}" destId="{687F55D0-024D-479F-91E6-5828D6F7FBC0}" srcOrd="2" destOrd="0" presId="urn:microsoft.com/office/officeart/2005/8/layout/orgChart1"/>
    <dgm:cxn modelId="{00F89795-FDB4-46C0-8AF5-918AD1508FE4}" type="presParOf" srcId="{FAAEAB07-0FA4-4DC5-A5B0-D3033D441A7E}" destId="{4D870D85-77E9-493F-9A61-8191A2F829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C505D-D97A-4FEE-A7C2-6C13CF8DCDB8}">
      <dsp:nvSpPr>
        <dsp:cNvPr id="0" name=""/>
        <dsp:cNvSpPr/>
      </dsp:nvSpPr>
      <dsp:spPr>
        <a:xfrm>
          <a:off x="3809999" y="435818"/>
          <a:ext cx="2064350" cy="419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447"/>
              </a:lnTo>
              <a:lnTo>
                <a:pt x="2064350" y="127447"/>
              </a:lnTo>
              <a:lnTo>
                <a:pt x="2064350" y="41947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F62A6-0420-4645-9F0E-DE95A2D6060C}">
      <dsp:nvSpPr>
        <dsp:cNvPr id="0" name=""/>
        <dsp:cNvSpPr/>
      </dsp:nvSpPr>
      <dsp:spPr>
        <a:xfrm>
          <a:off x="1999630" y="435818"/>
          <a:ext cx="1810369" cy="419476"/>
        </a:xfrm>
        <a:custGeom>
          <a:avLst/>
          <a:gdLst/>
          <a:ahLst/>
          <a:cxnLst/>
          <a:rect l="0" t="0" r="0" b="0"/>
          <a:pathLst>
            <a:path>
              <a:moveTo>
                <a:pt x="1810369" y="0"/>
              </a:moveTo>
              <a:lnTo>
                <a:pt x="1810369" y="127447"/>
              </a:lnTo>
              <a:lnTo>
                <a:pt x="0" y="127447"/>
              </a:lnTo>
              <a:lnTo>
                <a:pt x="0" y="41947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50327-B781-45A4-8163-5B003223F062}">
      <dsp:nvSpPr>
        <dsp:cNvPr id="0" name=""/>
        <dsp:cNvSpPr/>
      </dsp:nvSpPr>
      <dsp:spPr>
        <a:xfrm>
          <a:off x="1014159" y="0"/>
          <a:ext cx="5591681" cy="4358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Пассажирская техника</a:t>
          </a:r>
          <a:endParaRPr lang="ru-RU" sz="2800" kern="1200" dirty="0"/>
        </a:p>
      </dsp:txBody>
      <dsp:txXfrm>
        <a:off x="1014159" y="0"/>
        <a:ext cx="5591681" cy="435818"/>
      </dsp:txXfrm>
    </dsp:sp>
    <dsp:sp modelId="{16DBF3B0-FD70-45F1-8692-448CB1A3339F}">
      <dsp:nvSpPr>
        <dsp:cNvPr id="0" name=""/>
        <dsp:cNvSpPr/>
      </dsp:nvSpPr>
      <dsp:spPr>
        <a:xfrm>
          <a:off x="141619" y="855294"/>
          <a:ext cx="3716023" cy="49148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Троллейбусы</a:t>
          </a:r>
          <a:endParaRPr lang="ru-RU" sz="2400" kern="1200" dirty="0"/>
        </a:p>
      </dsp:txBody>
      <dsp:txXfrm>
        <a:off x="141619" y="855294"/>
        <a:ext cx="3716023" cy="491484"/>
      </dsp:txXfrm>
    </dsp:sp>
    <dsp:sp modelId="{ABCA25E3-1CEE-4A17-8BE5-FD1D9A8DFD4C}">
      <dsp:nvSpPr>
        <dsp:cNvPr id="0" name=""/>
        <dsp:cNvSpPr/>
      </dsp:nvSpPr>
      <dsp:spPr>
        <a:xfrm>
          <a:off x="4217171" y="855294"/>
          <a:ext cx="3314358" cy="49148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Электробусы</a:t>
          </a:r>
          <a:endParaRPr lang="ru-RU" sz="2400" kern="1200" dirty="0"/>
        </a:p>
      </dsp:txBody>
      <dsp:txXfrm>
        <a:off x="4217171" y="855294"/>
        <a:ext cx="3314358" cy="491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0.53488</cdr:x>
      <cdr:y>0.11765</cdr:y>
    </cdr:from>
    <cdr:to>
      <cdr:x>0.72093</cdr:x>
      <cdr:y>0.37615</cdr:y>
    </cdr:to>
    <cdr:sp macro="" textlink="">
      <cdr:nvSpPr>
        <cdr:cNvPr id="2" name="TextBox 66"/>
        <cdr:cNvSpPr txBox="1"/>
      </cdr:nvSpPr>
      <cdr:spPr>
        <a:xfrm xmlns:a="http://schemas.openxmlformats.org/drawingml/2006/main">
          <a:off x="1566652" y="126067"/>
          <a:ext cx="54492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C00000"/>
              </a:solidFill>
            </a:rPr>
            <a:t>+60%</a:t>
          </a:r>
          <a:endParaRPr lang="ru-RU" sz="12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0.76744</cdr:x>
      <cdr:y>0</cdr:y>
    </cdr:from>
    <cdr:to>
      <cdr:x>0.95349</cdr:x>
      <cdr:y>0.2585</cdr:y>
    </cdr:to>
    <cdr:sp macro="" textlink="">
      <cdr:nvSpPr>
        <cdr:cNvPr id="3" name="TextBox 66"/>
        <cdr:cNvSpPr txBox="1"/>
      </cdr:nvSpPr>
      <cdr:spPr>
        <a:xfrm xmlns:a="http://schemas.openxmlformats.org/drawingml/2006/main">
          <a:off x="2247805" y="0"/>
          <a:ext cx="54492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C00000"/>
              </a:solidFill>
            </a:rPr>
            <a:t>+90%</a:t>
          </a:r>
          <a:endParaRPr lang="ru-RU" sz="1200" b="1" dirty="0">
            <a:solidFill>
              <a:srgbClr val="C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fld id="{75842316-7D63-4F0F-94CD-206EDC2BB469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72" tIns="46136" rIns="92272" bIns="4613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2272" tIns="46136" rIns="92272" bIns="4613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fld id="{AACDB8E2-3979-46A5-B199-04749BC28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67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408AF9-63B7-47B4-9C68-5A2228491FE3}" type="slidenum">
              <a:rPr lang="hy-AM" smtClean="0"/>
              <a:pPr>
                <a:defRPr/>
              </a:pPr>
              <a:t>3</a:t>
            </a:fld>
            <a:endParaRPr lang="hy-AM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408AF9-63B7-47B4-9C68-5A2228491FE3}" type="slidenum">
              <a:rPr lang="hy-AM" smtClean="0"/>
              <a:pPr>
                <a:defRPr/>
              </a:pPr>
              <a:t>5</a:t>
            </a:fld>
            <a:endParaRPr lang="hy-AM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Слайд №11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78844-DC86-4235-B412-BC0625FB937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Слайд №12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78844-DC86-4235-B412-BC0625FB937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1" y="1600201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ECBD6-2EC8-4CBD-AC5E-26EA78904778}" type="datetimeFigureOut">
              <a:rPr lang="ru-RU"/>
              <a:pPr>
                <a:defRPr/>
              </a:pPr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EF779-40DE-4779-AAB6-88254EF1AF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.pn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12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.xm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7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8.png"/><Relationship Id="rId3" Type="http://schemas.openxmlformats.org/officeDocument/2006/relationships/image" Target="../media/image25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.xml"/><Relationship Id="rId11" Type="http://schemas.openxmlformats.org/officeDocument/2006/relationships/image" Target="../media/image26.png"/><Relationship Id="rId5" Type="http://schemas.openxmlformats.org/officeDocument/2006/relationships/image" Target="../media/image10.png"/><Relationship Id="rId15" Type="http://schemas.openxmlformats.org/officeDocument/2006/relationships/image" Target="../media/image30.png"/><Relationship Id="rId10" Type="http://schemas.microsoft.com/office/2007/relationships/diagramDrawing" Target="../diagrams/drawing1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1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1.jpeg"/><Relationship Id="rId7" Type="http://schemas.openxmlformats.org/officeDocument/2006/relationships/image" Target="../media/image42.jpe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11" Type="http://schemas.openxmlformats.org/officeDocument/2006/relationships/image" Target="../media/image46.png"/><Relationship Id="rId5" Type="http://schemas.openxmlformats.org/officeDocument/2006/relationships/image" Target="../media/image39.png"/><Relationship Id="rId10" Type="http://schemas.openxmlformats.org/officeDocument/2006/relationships/image" Target="../media/image45.png"/><Relationship Id="rId4" Type="http://schemas.openxmlformats.org/officeDocument/2006/relationships/image" Target="../media/image40.jpeg"/><Relationship Id="rId9" Type="http://schemas.openxmlformats.org/officeDocument/2006/relationships/image" Target="../media/image44.png"/><Relationship Id="rId14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250"/>
            <a:ext cx="91440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214313" y="2335122"/>
            <a:ext cx="80105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cs typeface="Arial" charset="0"/>
              </a:rPr>
              <a:t>Основные направления </a:t>
            </a:r>
          </a:p>
          <a:p>
            <a:pPr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cs typeface="Arial" charset="0"/>
              </a:rPr>
              <a:t>развития </a:t>
            </a:r>
          </a:p>
          <a:p>
            <a:pPr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cs typeface="Arial" charset="0"/>
              </a:rPr>
              <a:t>электротранспорта МАЗ</a:t>
            </a:r>
          </a:p>
          <a:p>
            <a:pPr>
              <a:defRPr/>
            </a:pPr>
            <a:endParaRPr lang="ru-RU" sz="3600" b="1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>
              <a:defRPr/>
            </a:pPr>
            <a:endParaRPr lang="ru-RU" sz="3600" b="1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>
              <a:defRPr/>
            </a:pPr>
            <a:endParaRPr lang="ru-RU" sz="36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7572375" y="6273800"/>
            <a:ext cx="15097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i="1" dirty="0" smtClean="0">
                <a:solidFill>
                  <a:schemeClr val="bg1"/>
                </a:solidFill>
              </a:rPr>
              <a:t>Октябрь 2020г</a:t>
            </a:r>
            <a:r>
              <a:rPr lang="ru-RU" sz="130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 l="29183" t="46154" r="33297" b="13390"/>
          <a:stretch>
            <a:fillRect/>
          </a:stretch>
        </p:blipFill>
        <p:spPr bwMode="auto">
          <a:xfrm>
            <a:off x="5286380" y="2928934"/>
            <a:ext cx="385762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2844" y="5072074"/>
            <a:ext cx="4572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Минск, форум </a:t>
            </a:r>
            <a:r>
              <a:rPr lang="en-US" sz="1600" b="1" i="1" dirty="0" smtClean="0">
                <a:solidFill>
                  <a:schemeClr val="bg1"/>
                </a:solidFill>
              </a:rPr>
              <a:t>E-Mobility 2020</a:t>
            </a:r>
            <a:endParaRPr lang="ru-RU" sz="1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000250" y="357188"/>
            <a:ext cx="6572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Предложения по стимулированию применения электротранспорта в Республике Беларусь</a:t>
            </a:r>
            <a:endParaRPr lang="ru-RU" sz="20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6" name="Рисунок 9" descr="building-silhouette-png-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572008"/>
            <a:ext cx="3334678" cy="171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3214678" y="5143512"/>
            <a:ext cx="160864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b="1" dirty="0" smtClean="0">
                <a:solidFill>
                  <a:schemeClr val="accent3">
                    <a:lumMod val="75000"/>
                  </a:schemeClr>
                </a:solidFill>
              </a:rPr>
              <a:t>MAZ Electrocity</a:t>
            </a:r>
            <a:endParaRPr lang="ru-RU" sz="17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8596" y="1214422"/>
            <a:ext cx="8001056" cy="22860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71472" y="1214422"/>
            <a:ext cx="7500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Расширение применения универсальных заправочных станций для различного электротранспорта  </a:t>
            </a:r>
            <a:r>
              <a:rPr lang="ru-RU" sz="1600" b="1" dirty="0" smtClean="0">
                <a:solidFill>
                  <a:srgbClr val="C00000"/>
                </a:solidFill>
              </a:rPr>
              <a:t>«от сети»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u="sng" dirty="0" smtClean="0"/>
              <a:t>с введением льготных ночных тарифов на электроэнергию.</a:t>
            </a:r>
          </a:p>
          <a:p>
            <a:pPr algn="just"/>
            <a:r>
              <a:rPr lang="ru-RU" alt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</a:t>
            </a:r>
            <a:r>
              <a:rPr lang="en-US" alt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/>
              <a:t>Рациональное потребление электроэнергии на уровне РБ</a:t>
            </a:r>
            <a:endParaRPr lang="en-US" sz="16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/>
              <a:t>Разгрузка электросетей в дневное время, загрузка в ночное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/>
              <a:t>Подключение к промышленной сети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/>
              <a:t>Отсутствие необходимости установки дополнительной зарядной инфраструктуры на маршруте следования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0034" y="3571876"/>
            <a:ext cx="7858180" cy="10715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14" descr="ÐÐ°ÑÑÐ¸Ð½ÐºÐ¸ Ð¿Ð¾ Ð·Ð°Ð¿ÑÐ¾ÑÑ Ð¸ÐºÐ¾Ð½ÐºÐ° Ð³Ð°Ð»Ð¾ÑÐº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500174"/>
            <a:ext cx="293371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4" descr="ÐÐ°ÑÑÐ¸Ð½ÐºÐ¸ Ð¿Ð¾ Ð·Ð°Ð¿ÑÐ¾ÑÑ Ð¸ÐºÐ¾Ð½ÐºÐ° Ð³Ð°Ð»Ð¾ÑÐº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929066"/>
            <a:ext cx="293371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642910" y="3571876"/>
            <a:ext cx="77153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Предоставление субсидий на приобретение электротранспорта белорусского производства</a:t>
            </a:r>
          </a:p>
          <a:p>
            <a:r>
              <a:rPr lang="ru-RU" sz="1600" dirty="0" smtClean="0"/>
              <a:t>Скидка предоставляется потребителю на размер субсидии при приобретении им электротранспорта в лизинг (размер скидки– не менее 30% от цены)</a:t>
            </a:r>
          </a:p>
          <a:p>
            <a:endParaRPr lang="ru-RU" dirty="0"/>
          </a:p>
        </p:txBody>
      </p:sp>
      <p:pic>
        <p:nvPicPr>
          <p:cNvPr id="28" name="Picture 4" descr="C:\Users\market23\Desktop\musor\ECWe1-lWkAEbngX-removebg-preview.png"/>
          <p:cNvPicPr>
            <a:picLocks noChangeAspect="1" noChangeArrowheads="1"/>
          </p:cNvPicPr>
          <p:nvPr/>
        </p:nvPicPr>
        <p:blipFill>
          <a:blip r:embed="rId5" cstate="print"/>
          <a:srcRect l="2380" t="31097" r="7143" b="14285"/>
          <a:stretch>
            <a:fillRect/>
          </a:stretch>
        </p:blipFill>
        <p:spPr bwMode="auto">
          <a:xfrm>
            <a:off x="3286116" y="5500702"/>
            <a:ext cx="177468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3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85938" y="2174875"/>
            <a:ext cx="5214937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СПАСИБО </a:t>
            </a:r>
            <a:br>
              <a:rPr lang="ru-RU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ЗА  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7375" y="142875"/>
            <a:ext cx="6656388" cy="1216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997075" y="420688"/>
            <a:ext cx="6572250" cy="806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Предпосылки перехода на электротранспорт</a:t>
            </a:r>
            <a:endParaRPr lang="ru-RU" sz="22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" name="Прямоугольник 14"/>
          <p:cNvSpPr>
            <a:spLocks noChangeArrowheads="1"/>
          </p:cNvSpPr>
          <p:nvPr/>
        </p:nvSpPr>
        <p:spPr bwMode="auto">
          <a:xfrm>
            <a:off x="571472" y="5786454"/>
            <a:ext cx="80010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ЭЛЕКТРОТРАНСПОРТ МАЗ </a:t>
            </a:r>
            <a:r>
              <a:rPr lang="ru-RU" altLang="ru-RU" sz="1500" b="1" dirty="0" smtClean="0">
                <a:latin typeface="Calibri" pitchFamily="34" charset="0"/>
              </a:rPr>
              <a:t>– перспективное направление, обязательный продукт  для </a:t>
            </a:r>
          </a:p>
          <a:p>
            <a:pPr algn="ctr"/>
            <a:r>
              <a:rPr lang="ru-RU" altLang="ru-RU" sz="1500" b="1" dirty="0" smtClean="0">
                <a:latin typeface="Calibri" pitchFamily="34" charset="0"/>
              </a:rPr>
              <a:t>сохранения доли МАЗ в сегментах на рынках в средне- и долгосрочной перспективе</a:t>
            </a:r>
          </a:p>
        </p:txBody>
      </p:sp>
      <p:pic>
        <p:nvPicPr>
          <p:cNvPr id="25" name="Picture 10" descr="ÐÐ°ÑÑÐ¸Ð½ÐºÐ¸ Ð¿Ð¾ Ð·Ð°Ð¿ÑÐ¾ÑÑ Ð¸ÐºÐ¾Ð½ÐºÐ° ÑÐºÐ¾Ð»Ð¾Ð³Ð¸Ñ Ð Ð¾ÑÑÐ¸Ð¸"/>
          <p:cNvPicPr>
            <a:picLocks noChangeAspect="1" noChangeArrowheads="1"/>
          </p:cNvPicPr>
          <p:nvPr/>
        </p:nvPicPr>
        <p:blipFill>
          <a:blip r:embed="rId3" cstate="print"/>
          <a:srcRect l="-3507" t="4469" r="-4096"/>
          <a:stretch>
            <a:fillRect/>
          </a:stretch>
        </p:blipFill>
        <p:spPr bwMode="auto">
          <a:xfrm>
            <a:off x="571472" y="5715016"/>
            <a:ext cx="570134" cy="55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14282" y="1142984"/>
            <a:ext cx="8286808" cy="1107996"/>
          </a:xfrm>
          <a:prstGeom prst="rect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РОССИЙСКАЯ ФЕДЕРАЦИЯ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250" dirty="0" smtClean="0">
                <a:latin typeface="Calibri" pitchFamily="34" charset="0"/>
              </a:rPr>
              <a:t>Проект комплексной программы модернизации пассажирского транспорта до 2030 г. (в 104 городских агломерациях будут обновлены 75% автобусов и </a:t>
            </a:r>
            <a:r>
              <a:rPr lang="ru-RU" altLang="ru-RU" sz="1250" b="1" dirty="0" smtClean="0">
                <a:latin typeface="Calibri" pitchFamily="34" charset="0"/>
              </a:rPr>
              <a:t>до 25% парка городского электротранспорта</a:t>
            </a:r>
            <a:r>
              <a:rPr lang="ru-RU" altLang="ru-RU" sz="1250" dirty="0" smtClean="0">
                <a:latin typeface="Calibri" pitchFamily="34" charset="0"/>
              </a:rPr>
              <a:t>, а также модернизированы системы городского электротранспорта в 15 из них)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250" b="1" dirty="0" smtClean="0">
                <a:latin typeface="Calibri" pitchFamily="34" charset="0"/>
              </a:rPr>
              <a:t>г. Москва - </a:t>
            </a:r>
            <a:r>
              <a:rPr lang="ru-RU" altLang="ru-RU" sz="1250" dirty="0" smtClean="0">
                <a:latin typeface="Calibri" pitchFamily="34" charset="0"/>
              </a:rPr>
              <a:t>с 2021г. закупка только электробусов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282" y="2285992"/>
            <a:ext cx="8286808" cy="1269578"/>
          </a:xfrm>
          <a:prstGeom prst="rect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УКРАИНА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250" dirty="0" smtClean="0">
                <a:latin typeface="Calibri" pitchFamily="34" charset="0"/>
              </a:rPr>
              <a:t>Национальная транспортная стратегия Украины </a:t>
            </a:r>
            <a:r>
              <a:rPr lang="ru-RU" altLang="ru-RU" sz="1250" b="1" dirty="0" smtClean="0">
                <a:latin typeface="Calibri" pitchFamily="34" charset="0"/>
              </a:rPr>
              <a:t>«</a:t>
            </a:r>
            <a:r>
              <a:rPr lang="en-US" altLang="ru-RU" sz="1250" b="1" dirty="0" smtClean="0">
                <a:latin typeface="Calibri" pitchFamily="34" charset="0"/>
              </a:rPr>
              <a:t>Drive Ukraine 2030</a:t>
            </a:r>
            <a:r>
              <a:rPr lang="ru-RU" altLang="ru-RU" sz="1250" b="1" dirty="0" smtClean="0">
                <a:latin typeface="Calibri" pitchFamily="34" charset="0"/>
              </a:rPr>
              <a:t>»   </a:t>
            </a:r>
            <a:r>
              <a:rPr lang="ru-RU" altLang="ru-RU" sz="1250" dirty="0" smtClean="0">
                <a:latin typeface="Calibri" pitchFamily="34" charset="0"/>
              </a:rPr>
              <a:t>- к 2030 году 100%  общ. электротранспорт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250" dirty="0" smtClean="0">
                <a:latin typeface="Calibri" pitchFamily="34" charset="0"/>
              </a:rPr>
              <a:t>Ряд украинских городов уже запланировал закупку электробусов, наблюдается </a:t>
            </a:r>
            <a:r>
              <a:rPr lang="ru-RU" altLang="ru-RU" sz="1250" b="1" dirty="0" smtClean="0">
                <a:latin typeface="Calibri" pitchFamily="34" charset="0"/>
              </a:rPr>
              <a:t>рост реализации троллейбусов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250" dirty="0" smtClean="0">
                <a:latin typeface="Calibri" pitchFamily="34" charset="0"/>
              </a:rPr>
              <a:t>Рекомендованы к рассмотрению </a:t>
            </a:r>
            <a:r>
              <a:rPr lang="ru-RU" altLang="ru-RU" sz="1250" b="1" dirty="0" smtClean="0">
                <a:latin typeface="Calibri" pitchFamily="34" charset="0"/>
              </a:rPr>
              <a:t>законопроекты №3476, №3477 </a:t>
            </a:r>
            <a:r>
              <a:rPr lang="ru-RU" altLang="ru-RU" sz="1250" dirty="0" smtClean="0">
                <a:latin typeface="Calibri" pitchFamily="34" charset="0"/>
              </a:rPr>
              <a:t>(введение налоговых льгот для производителей, отмена таможенных пошлин на комплектующие и оборудование для производства электротранспорта)</a:t>
            </a:r>
          </a:p>
        </p:txBody>
      </p:sp>
      <p:pic>
        <p:nvPicPr>
          <p:cNvPr id="16" name="Picture 10" descr="ÐÐ°ÑÑÐ¸Ð½ÐºÐ¸ Ð¿Ð¾ Ð·Ð°Ð¿ÑÐ¾ÑÑ ÑÐ»Ð°Ð³ ÑÐ¾ÑÑÐ¸Ð¸ Ð¸ÐºÐ¾Ð½ÐºÐ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1142984"/>
            <a:ext cx="428628" cy="28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14282" y="3643314"/>
            <a:ext cx="8286808" cy="1077218"/>
          </a:xfrm>
          <a:prstGeom prst="rect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250" dirty="0" smtClean="0">
                <a:latin typeface="Calibri" pitchFamily="34" charset="0"/>
              </a:rPr>
              <a:t>В стадии согласования государственная программа  по развитию электротранспорта в РБ на 2021-2025гг. и на 2030г.,  проект программы замены городского пассажирского транспорта на электробусы в г. Минске и областных центрах на 2021-2025г.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1250" dirty="0" smtClean="0">
                <a:latin typeface="Calibri" pitchFamily="34" charset="0"/>
              </a:rPr>
              <a:t>Запуск </a:t>
            </a:r>
            <a:r>
              <a:rPr lang="ru-RU" altLang="ru-RU" sz="1250" dirty="0" err="1" smtClean="0">
                <a:latin typeface="Calibri" pitchFamily="34" charset="0"/>
              </a:rPr>
              <a:t>БелАЭС</a:t>
            </a:r>
            <a:endParaRPr lang="ru-RU" altLang="ru-RU" sz="1250" dirty="0" smtClean="0">
              <a:latin typeface="Calibri" pitchFamily="34" charset="0"/>
            </a:endParaRPr>
          </a:p>
        </p:txBody>
      </p:sp>
      <p:pic>
        <p:nvPicPr>
          <p:cNvPr id="19" name="Picture 4" descr="Flag of Belarus (1995–2012).sv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3714752"/>
            <a:ext cx="428628" cy="2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Flag of Ukraine.sv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24" y="2285992"/>
            <a:ext cx="42862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214282" y="4786322"/>
            <a:ext cx="8286808" cy="884858"/>
          </a:xfrm>
          <a:prstGeom prst="rect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ЕВРОПЕЙСКИЙ СОЮЗ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sz="1200" dirty="0" smtClean="0">
                <a:latin typeface="Calibri" pitchFamily="34" charset="0"/>
              </a:rPr>
              <a:t>«</a:t>
            </a:r>
            <a:r>
              <a:rPr lang="ru-RU" altLang="ru-RU" sz="1250" dirty="0" smtClean="0">
                <a:latin typeface="Calibri" pitchFamily="34" charset="0"/>
              </a:rPr>
              <a:t>Зеленый пакт» (</a:t>
            </a:r>
            <a:r>
              <a:rPr lang="ru-RU" altLang="ru-RU" sz="1250" dirty="0" err="1" smtClean="0">
                <a:latin typeface="Calibri" pitchFamily="34" charset="0"/>
              </a:rPr>
              <a:t>Green</a:t>
            </a:r>
            <a:r>
              <a:rPr lang="ru-RU" altLang="ru-RU" sz="1250" dirty="0" smtClean="0">
                <a:latin typeface="Calibri" pitchFamily="34" charset="0"/>
              </a:rPr>
              <a:t> </a:t>
            </a:r>
            <a:r>
              <a:rPr lang="ru-RU" altLang="ru-RU" sz="1250" dirty="0" err="1" smtClean="0">
                <a:latin typeface="Calibri" pitchFamily="34" charset="0"/>
              </a:rPr>
              <a:t>Deal</a:t>
            </a:r>
            <a:r>
              <a:rPr lang="ru-RU" altLang="ru-RU" sz="1250" dirty="0" smtClean="0">
                <a:latin typeface="Calibri" pitchFamily="34" charset="0"/>
              </a:rPr>
              <a:t>) - законодательно закрепляет сокращение выбросов CO2 с 1990 по 2030 год на 50-55% и переход на углеродную нейтральность к 2050 году (0% выбросов)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sz="1250" dirty="0" smtClean="0">
                <a:latin typeface="Calibri" pitchFamily="34" charset="0"/>
              </a:rPr>
              <a:t>Директива «Чистого транспорта ЕС 2009/33/ЕС»   - к 2030г. 75% </a:t>
            </a:r>
            <a:r>
              <a:rPr lang="ru-RU" altLang="ru-RU" sz="1250" dirty="0" err="1" smtClean="0">
                <a:latin typeface="Calibri" pitchFamily="34" charset="0"/>
              </a:rPr>
              <a:t>экоавтобусы</a:t>
            </a:r>
            <a:r>
              <a:rPr lang="ru-RU" altLang="ru-RU" sz="1250" dirty="0" smtClean="0">
                <a:latin typeface="Calibri" pitchFamily="34" charset="0"/>
              </a:rPr>
              <a:t>, 15% </a:t>
            </a:r>
            <a:r>
              <a:rPr lang="ru-RU" altLang="ru-RU" sz="1250" dirty="0" err="1" smtClean="0">
                <a:latin typeface="Calibri" pitchFamily="34" charset="0"/>
              </a:rPr>
              <a:t>экогрузовики</a:t>
            </a:r>
            <a:endParaRPr lang="ru-RU" altLang="ru-RU" sz="1250" dirty="0" smtClean="0">
              <a:latin typeface="Calibri" pitchFamily="34" charset="0"/>
            </a:endParaRPr>
          </a:p>
        </p:txBody>
      </p:sp>
      <p:pic>
        <p:nvPicPr>
          <p:cNvPr id="28" name="Picture 18" descr="ÐÐ°ÑÑÐ¸Ð½ÐºÐ¸ Ð¿Ð¾ Ð·Ð°Ð¿ÑÐ¾ÑÑ Ð¸ÐºÐ¾Ð½ÐºÐ° ÐÐ¡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2462" y="4835200"/>
            <a:ext cx="357190" cy="236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" descr="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03" descr="C:\Users\market16\Desktop\МАЗ-30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0175" y="-13014325"/>
            <a:ext cx="11541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7" descr="C:\Users\market16\Downloads\МАЗ_271-removebg-preview.png"/>
          <p:cNvPicPr>
            <a:picLocks noChangeAspect="1" noChangeArrowheads="1"/>
          </p:cNvPicPr>
          <p:nvPr/>
        </p:nvPicPr>
        <p:blipFill>
          <a:blip r:embed="rId5"/>
          <a:srcRect l="2281" t="13313" r="12178" b="12286"/>
          <a:stretch>
            <a:fillRect/>
          </a:stretch>
        </p:blipFill>
        <p:spPr bwMode="auto">
          <a:xfrm>
            <a:off x="4075113" y="19308763"/>
            <a:ext cx="11271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03" descr="C:\Users\market16\Desktop\МАЗ-30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2575" y="-12861925"/>
            <a:ext cx="11541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67" descr="C:\Users\market16\Downloads\МАЗ_271-removebg-preview.png"/>
          <p:cNvPicPr>
            <a:picLocks noChangeAspect="1" noChangeArrowheads="1"/>
          </p:cNvPicPr>
          <p:nvPr/>
        </p:nvPicPr>
        <p:blipFill>
          <a:blip r:embed="rId5"/>
          <a:srcRect l="2281" t="13313" r="12178" b="12286"/>
          <a:stretch>
            <a:fillRect/>
          </a:stretch>
        </p:blipFill>
        <p:spPr bwMode="auto">
          <a:xfrm>
            <a:off x="4227513" y="19461163"/>
            <a:ext cx="11271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03" descr="C:\Users\market16\Desktop\МАЗ-30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4975" y="-12709525"/>
            <a:ext cx="11541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67" descr="C:\Users\market16\Downloads\МАЗ_271-removebg-preview.png"/>
          <p:cNvPicPr>
            <a:picLocks noChangeAspect="1" noChangeArrowheads="1"/>
          </p:cNvPicPr>
          <p:nvPr/>
        </p:nvPicPr>
        <p:blipFill>
          <a:blip r:embed="rId5"/>
          <a:srcRect l="2281" t="13313" r="12178" b="12286"/>
          <a:stretch>
            <a:fillRect/>
          </a:stretch>
        </p:blipFill>
        <p:spPr bwMode="auto">
          <a:xfrm>
            <a:off x="4379913" y="19613563"/>
            <a:ext cx="11271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03" descr="C:\Users\market16\Desktop\МАЗ-30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7375" y="-12557125"/>
            <a:ext cx="11541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67" descr="C:\Users\market16\Downloads\МАЗ_271-removebg-preview.png"/>
          <p:cNvPicPr>
            <a:picLocks noChangeAspect="1" noChangeArrowheads="1"/>
          </p:cNvPicPr>
          <p:nvPr/>
        </p:nvPicPr>
        <p:blipFill>
          <a:blip r:embed="rId5"/>
          <a:srcRect l="2281" t="13313" r="12178" b="12286"/>
          <a:stretch>
            <a:fillRect/>
          </a:stretch>
        </p:blipFill>
        <p:spPr bwMode="auto">
          <a:xfrm>
            <a:off x="4532313" y="19765963"/>
            <a:ext cx="11271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6"/>
          <p:cNvSpPr txBox="1">
            <a:spLocks noChangeArrowheads="1"/>
          </p:cNvSpPr>
          <p:nvPr/>
        </p:nvSpPr>
        <p:spPr bwMode="auto">
          <a:xfrm>
            <a:off x="2071670" y="428604"/>
            <a:ext cx="6643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Тенденции роста парка электротранспорта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2844" y="1255928"/>
            <a:ext cx="4286280" cy="1323439"/>
          </a:xfrm>
          <a:prstGeom prst="rect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</p:txBody>
      </p:sp>
      <p:graphicFrame>
        <p:nvGraphicFramePr>
          <p:cNvPr id="44" name="Диаграмма 43"/>
          <p:cNvGraphicFramePr/>
          <p:nvPr/>
        </p:nvGraphicFramePr>
        <p:xfrm>
          <a:off x="1714480" y="7715280"/>
          <a:ext cx="3071834" cy="1214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3571868" y="7572404"/>
            <a:ext cx="3143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Поставка </a:t>
            </a:r>
            <a:r>
              <a:rPr lang="ru-RU" sz="1100" b="1" dirty="0" err="1" smtClean="0"/>
              <a:t>машкомплектов</a:t>
            </a:r>
            <a:r>
              <a:rPr lang="ru-RU" sz="1100" b="1" dirty="0" smtClean="0"/>
              <a:t>  троллейбусов МАЗ</a:t>
            </a:r>
            <a:endParaRPr lang="ru-RU" sz="11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572000" y="2714621"/>
            <a:ext cx="3857652" cy="3493264"/>
          </a:xfrm>
          <a:prstGeom prst="rect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endParaRPr lang="ru-RU" sz="1600" b="1" dirty="0" smtClean="0"/>
          </a:p>
          <a:p>
            <a:r>
              <a:rPr lang="ru-RU" sz="1600" b="1" dirty="0" smtClean="0"/>
              <a:t>Осуществлены крупные поставки троллейбусов МАЗ с 2019г. - 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91ед., из них</a:t>
            </a:r>
            <a:endParaRPr lang="en-US" sz="1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Минск – 70 ед.</a:t>
            </a:r>
          </a:p>
          <a:p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Гродно – 11 ед.</a:t>
            </a:r>
          </a:p>
          <a:p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Витебск – 10 ед.</a:t>
            </a:r>
          </a:p>
          <a:p>
            <a:r>
              <a:rPr lang="ru-RU" altLang="ru-RU" sz="1450" dirty="0" smtClean="0">
                <a:latin typeface="Calibri" pitchFamily="34" charset="0"/>
              </a:rPr>
              <a:t>Планы по обновлению Минска на 2021-2025г.</a:t>
            </a:r>
            <a:r>
              <a:rPr lang="en-US" altLang="ru-RU" sz="1450" dirty="0" smtClean="0">
                <a:latin typeface="Calibri" pitchFamily="34" charset="0"/>
              </a:rPr>
              <a:t>: </a:t>
            </a:r>
            <a:r>
              <a:rPr lang="ru-RU" altLang="ru-RU" sz="1450" dirty="0" smtClean="0">
                <a:latin typeface="Calibri" pitchFamily="34" charset="0"/>
              </a:rPr>
              <a:t>1 000 ед. троллейбусов с УАХ  + ежегодно по 50 ед. электробусов</a:t>
            </a:r>
            <a:endParaRPr lang="en-US" altLang="ru-RU" sz="1450" dirty="0" smtClean="0">
              <a:latin typeface="Calibri" pitchFamily="34" charset="0"/>
            </a:endParaRPr>
          </a:p>
          <a:p>
            <a:endParaRPr lang="ru-RU" altLang="ru-RU" sz="1500" dirty="0" smtClean="0">
              <a:latin typeface="Calibri" pitchFamily="34" charset="0"/>
            </a:endParaRPr>
          </a:p>
          <a:p>
            <a:endParaRPr lang="ru-RU" altLang="ru-RU" sz="1500" dirty="0" smtClean="0">
              <a:latin typeface="Calibri" pitchFamily="34" charset="0"/>
            </a:endParaRPr>
          </a:p>
          <a:p>
            <a:endParaRPr lang="ru-RU" altLang="ru-RU" sz="800" dirty="0" smtClean="0">
              <a:latin typeface="Calibri" pitchFamily="34" charset="0"/>
            </a:endParaRPr>
          </a:p>
          <a:p>
            <a:r>
              <a:rPr lang="ru-RU" altLang="ru-RU" sz="1450" dirty="0" smtClean="0">
                <a:latin typeface="Calibri" pitchFamily="34" charset="0"/>
              </a:rPr>
              <a:t>Доля автобусов МАЗ в РБ – </a:t>
            </a:r>
            <a:r>
              <a:rPr lang="ru-RU" altLang="ru-RU" sz="145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71%</a:t>
            </a:r>
          </a:p>
          <a:p>
            <a:r>
              <a:rPr lang="ru-RU" altLang="ru-RU" sz="1450" dirty="0" smtClean="0">
                <a:latin typeface="Calibri" pitchFamily="34" charset="0"/>
              </a:rPr>
              <a:t>Доля автобусов МАЗ возрастом свыше 10 лет – </a:t>
            </a:r>
            <a:r>
              <a:rPr lang="ru-RU" altLang="ru-RU" sz="145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45%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572000" y="1285860"/>
            <a:ext cx="3857652" cy="1323439"/>
          </a:xfrm>
          <a:prstGeom prst="rect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             К 2030г. обновление 25% парка электротранспорта , г. Москва – с 2021г. закупка только электробусов</a:t>
            </a:r>
          </a:p>
          <a:p>
            <a:endParaRPr lang="ru-RU" sz="500" dirty="0" smtClean="0"/>
          </a:p>
          <a:p>
            <a:endParaRPr lang="ru-RU" sz="1500" dirty="0" smtClean="0"/>
          </a:p>
          <a:p>
            <a:endParaRPr lang="ru-RU" sz="1500" dirty="0" smtClean="0"/>
          </a:p>
        </p:txBody>
      </p:sp>
      <p:pic>
        <p:nvPicPr>
          <p:cNvPr id="43" name="Picture 18" descr="ÐÐ°ÑÑÐ¸Ð½ÐºÐ¸ Ð¿Ð¾ Ð·Ð°Ð¿ÑÐ¾ÑÑ Ð¸ÐºÐ¾Ð½ÐºÐ° ÐÐ¡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357298"/>
            <a:ext cx="464913" cy="3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" name="Рисунок 19" descr="машинки.png"/>
          <p:cNvPicPr>
            <a:picLocks noChangeAspect="1"/>
          </p:cNvPicPr>
          <p:nvPr/>
        </p:nvPicPr>
        <p:blipFill>
          <a:blip r:embed="rId8" cstate="print">
            <a:lum bright="-18000"/>
          </a:blip>
          <a:srcRect l="31152" r="29200" b="-9224"/>
          <a:stretch>
            <a:fillRect/>
          </a:stretch>
        </p:blipFill>
        <p:spPr bwMode="auto">
          <a:xfrm>
            <a:off x="714348" y="1327366"/>
            <a:ext cx="923632" cy="32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19" descr="машинки.png"/>
          <p:cNvPicPr>
            <a:picLocks noChangeAspect="1"/>
          </p:cNvPicPr>
          <p:nvPr/>
        </p:nvPicPr>
        <p:blipFill>
          <a:blip r:embed="rId8" cstate="print">
            <a:lum bright="-18000"/>
          </a:blip>
          <a:srcRect r="71680" b="-9224"/>
          <a:stretch>
            <a:fillRect/>
          </a:stretch>
        </p:blipFill>
        <p:spPr bwMode="auto">
          <a:xfrm>
            <a:off x="785786" y="1684556"/>
            <a:ext cx="749228" cy="37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1785918" y="1285860"/>
            <a:ext cx="26432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Доля 4%            +170,5%</a:t>
            </a:r>
          </a:p>
          <a:p>
            <a:r>
              <a:rPr lang="ru-RU" sz="1500" dirty="0" smtClean="0"/>
              <a:t>Доля 0,2%         +109,2%</a:t>
            </a:r>
            <a:endParaRPr lang="ru-RU" sz="1500" dirty="0"/>
          </a:p>
        </p:txBody>
      </p:sp>
      <p:sp>
        <p:nvSpPr>
          <p:cNvPr id="54" name="Стрелка вверх 53"/>
          <p:cNvSpPr/>
          <p:nvPr/>
        </p:nvSpPr>
        <p:spPr>
          <a:xfrm>
            <a:off x="2857488" y="1357298"/>
            <a:ext cx="142876" cy="21431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верх 57"/>
          <p:cNvSpPr/>
          <p:nvPr/>
        </p:nvSpPr>
        <p:spPr>
          <a:xfrm>
            <a:off x="2857488" y="1643050"/>
            <a:ext cx="142876" cy="21431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142844" y="2714620"/>
            <a:ext cx="4286280" cy="3400931"/>
          </a:xfrm>
          <a:prstGeom prst="rect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endParaRPr lang="ru-RU" altLang="ru-RU" sz="1600" b="1" dirty="0" smtClean="0">
              <a:latin typeface="Calibri" pitchFamily="34" charset="0"/>
            </a:endParaRPr>
          </a:p>
          <a:p>
            <a:r>
              <a:rPr lang="ru-RU" altLang="ru-RU" sz="1600" b="1" dirty="0" smtClean="0">
                <a:latin typeface="Calibri" pitchFamily="34" charset="0"/>
              </a:rPr>
              <a:t>Программа </a:t>
            </a:r>
            <a:r>
              <a:rPr lang="en-US" altLang="ru-RU" sz="1600" b="1" dirty="0" smtClean="0">
                <a:latin typeface="Calibri" pitchFamily="34" charset="0"/>
              </a:rPr>
              <a:t>Drive Ukraine 2030</a:t>
            </a:r>
            <a:r>
              <a:rPr lang="ru-RU" altLang="ru-RU" sz="1600" b="1" dirty="0" smtClean="0">
                <a:latin typeface="Calibri" pitchFamily="34" charset="0"/>
              </a:rPr>
              <a:t>   </a:t>
            </a:r>
            <a:r>
              <a:rPr lang="ru-RU" altLang="ru-RU" sz="1600" dirty="0" smtClean="0">
                <a:latin typeface="Calibri" pitchFamily="34" charset="0"/>
              </a:rPr>
              <a:t>- к 2030 г. 100%  общественный электротранспорт</a:t>
            </a:r>
          </a:p>
          <a:p>
            <a:endParaRPr lang="ru-RU" altLang="ru-RU" sz="1600" dirty="0" smtClean="0">
              <a:latin typeface="Calibri" pitchFamily="34" charset="0"/>
            </a:endParaRPr>
          </a:p>
          <a:p>
            <a:endParaRPr lang="ru-RU" altLang="ru-RU" sz="1600" dirty="0" smtClean="0">
              <a:latin typeface="Calibri" pitchFamily="34" charset="0"/>
            </a:endParaRPr>
          </a:p>
          <a:p>
            <a:endParaRPr lang="ru-RU" altLang="ru-RU" sz="700" dirty="0" smtClean="0">
              <a:latin typeface="Calibri" pitchFamily="34" charset="0"/>
            </a:endParaRPr>
          </a:p>
          <a:p>
            <a:r>
              <a:rPr lang="ru-RU" altLang="ru-RU" sz="1500" dirty="0" smtClean="0">
                <a:latin typeface="Calibri" pitchFamily="34" charset="0"/>
              </a:rPr>
              <a:t>Доля троллейбусов на базе МАЗ – </a:t>
            </a:r>
            <a:r>
              <a:rPr lang="ru-RU" alt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27,7%</a:t>
            </a:r>
          </a:p>
          <a:p>
            <a:r>
              <a:rPr lang="ru-RU" altLang="ru-RU" sz="1500" dirty="0" smtClean="0">
                <a:latin typeface="Calibri" pitchFamily="34" charset="0"/>
              </a:rPr>
              <a:t>С 2013г. поставлено более </a:t>
            </a:r>
            <a:r>
              <a:rPr lang="ru-RU" alt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 ед. м/к троллейбусов МАЗ</a:t>
            </a:r>
          </a:p>
          <a:p>
            <a:r>
              <a:rPr lang="ru-RU" altLang="ru-RU" sz="1600" dirty="0" smtClean="0">
                <a:latin typeface="Calibri" pitchFamily="34" charset="0"/>
              </a:rPr>
              <a:t>Эксплуатируются в 14 городах Украины </a:t>
            </a:r>
          </a:p>
          <a:p>
            <a:r>
              <a:rPr lang="ru-RU" altLang="ru-RU" sz="1600" dirty="0" smtClean="0">
                <a:latin typeface="Calibri" pitchFamily="34" charset="0"/>
              </a:rPr>
              <a:t>Ежегодный прирост поставок м/к МАЗ</a:t>
            </a:r>
          </a:p>
          <a:p>
            <a:endParaRPr lang="ru-RU" altLang="ru-RU" sz="1600" dirty="0" smtClean="0">
              <a:latin typeface="Calibri" pitchFamily="34" charset="0"/>
            </a:endParaRPr>
          </a:p>
          <a:p>
            <a:endParaRPr lang="ru-RU" altLang="ru-RU" sz="1600" dirty="0" smtClean="0">
              <a:latin typeface="Calibri" pitchFamily="34" charset="0"/>
            </a:endParaRPr>
          </a:p>
          <a:p>
            <a:endParaRPr lang="ru-RU" sz="1600" dirty="0"/>
          </a:p>
        </p:txBody>
      </p:sp>
      <p:pic>
        <p:nvPicPr>
          <p:cNvPr id="60" name="Picture 6" descr="Flag of Ukraine.sv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2786058"/>
            <a:ext cx="42862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Рисунок 19" descr="троллейбус 203.png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785786" y="2071678"/>
            <a:ext cx="1071570" cy="34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extBox 61"/>
          <p:cNvSpPr txBox="1"/>
          <p:nvPr/>
        </p:nvSpPr>
        <p:spPr>
          <a:xfrm>
            <a:off x="1785918" y="2000240"/>
            <a:ext cx="27146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Возобновление троллейбусного сообщения</a:t>
            </a:r>
            <a:endParaRPr lang="ru-RU" sz="1500" dirty="0"/>
          </a:p>
        </p:txBody>
      </p:sp>
      <p:pic>
        <p:nvPicPr>
          <p:cNvPr id="29698" name="Picture 2" descr="C:\Users\um05\Downloads\image-removebg-preview (33)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282" y="3500438"/>
            <a:ext cx="500066" cy="616023"/>
          </a:xfrm>
          <a:prstGeom prst="rect">
            <a:avLst/>
          </a:prstGeom>
          <a:noFill/>
        </p:spPr>
      </p:pic>
      <p:sp>
        <p:nvSpPr>
          <p:cNvPr id="64" name="TextBox 63"/>
          <p:cNvSpPr txBox="1"/>
          <p:nvPr/>
        </p:nvSpPr>
        <p:spPr>
          <a:xfrm>
            <a:off x="642910" y="3500438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МАЗ – поставки в рамках сборочных производств</a:t>
            </a:r>
          </a:p>
        </p:txBody>
      </p:sp>
      <p:graphicFrame>
        <p:nvGraphicFramePr>
          <p:cNvPr id="66" name="Диаграмма 65"/>
          <p:cNvGraphicFramePr/>
          <p:nvPr/>
        </p:nvGraphicFramePr>
        <p:xfrm>
          <a:off x="1285852" y="5143512"/>
          <a:ext cx="2928958" cy="107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2143108" y="5286388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+14%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072066" y="2058407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55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МАЗ – поставки в рамках сборочного производства (УТТЗ, г. Уфа)</a:t>
            </a:r>
          </a:p>
        </p:txBody>
      </p:sp>
      <p:pic>
        <p:nvPicPr>
          <p:cNvPr id="69" name="Picture 2" descr="C:\Users\um05\Downloads\image-removebg-preview (33)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3438" y="2000240"/>
            <a:ext cx="500066" cy="616023"/>
          </a:xfrm>
          <a:prstGeom prst="rect">
            <a:avLst/>
          </a:prstGeom>
          <a:noFill/>
        </p:spPr>
      </p:pic>
      <p:pic>
        <p:nvPicPr>
          <p:cNvPr id="70" name="Picture 10" descr="ÐÐ°ÑÑÐ¸Ð½ÐºÐ¸ Ð¿Ð¾ Ð·Ð°Ð¿ÑÐ¾ÑÑ ÑÐ»Ð°Ð³ ÑÐ¾ÑÑÐ¸Ð¸ Ð¸ÐºÐ¾Ð½ÐºÐ°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3438" y="1285860"/>
            <a:ext cx="428628" cy="28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" descr="Flag of Belarus (1995–2012).sv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3438" y="2786058"/>
            <a:ext cx="428628" cy="2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2" descr="C:\Users\um05\Downloads\image-removebg-preview (33)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29991" y="4929198"/>
            <a:ext cx="442075" cy="544585"/>
          </a:xfrm>
          <a:prstGeom prst="rect">
            <a:avLst/>
          </a:prstGeom>
          <a:noFill/>
        </p:spPr>
      </p:pic>
      <p:sp>
        <p:nvSpPr>
          <p:cNvPr id="73" name="TextBox 72"/>
          <p:cNvSpPr txBox="1"/>
          <p:nvPr/>
        </p:nvSpPr>
        <p:spPr>
          <a:xfrm>
            <a:off x="5072066" y="4929198"/>
            <a:ext cx="36433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500" b="1" dirty="0" smtClean="0">
                <a:latin typeface="Calibri" pitchFamily="34" charset="0"/>
              </a:rPr>
              <a:t>Предпосылки доминирования МАЗ</a:t>
            </a:r>
            <a:r>
              <a:rPr lang="en-US" altLang="ru-RU" sz="1500" b="1" dirty="0" smtClean="0">
                <a:latin typeface="Calibri" pitchFamily="34" charset="0"/>
              </a:rPr>
              <a:t> </a:t>
            </a:r>
            <a:r>
              <a:rPr lang="ru-RU" altLang="ru-RU" sz="1500" b="1" dirty="0" smtClean="0">
                <a:latin typeface="Calibri" pitchFamily="34" charset="0"/>
              </a:rPr>
              <a:t>в обновлении пассажирского парка</a:t>
            </a:r>
            <a:r>
              <a:rPr lang="en-US" altLang="ru-RU" sz="1500" b="1" dirty="0" smtClean="0">
                <a:latin typeface="Calibri" pitchFamily="34" charset="0"/>
              </a:rPr>
              <a:t>:</a:t>
            </a:r>
            <a:endParaRPr lang="ru-RU" altLang="ru-RU" sz="1500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928794" y="357166"/>
            <a:ext cx="657225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Ключевые преимущества перехода на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электротранспорт МАЗ</a:t>
            </a:r>
            <a:endParaRPr lang="ru-RU" sz="22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7173" name="Picture 10" descr="ÐÐ°ÑÑÐ¸Ð½ÐºÐ¸ Ð¿Ð¾ Ð·Ð°Ð¿ÑÐ¾ÑÑ Ð¸ÐºÐ¾Ð½ÐºÐ° ÑÐºÐ¾Ð»Ð¾Ð³Ð¸Ñ Ð Ð¾ÑÑÐ¸Ð¸"/>
          <p:cNvPicPr>
            <a:picLocks noChangeAspect="1" noChangeArrowheads="1"/>
          </p:cNvPicPr>
          <p:nvPr/>
        </p:nvPicPr>
        <p:blipFill>
          <a:blip r:embed="rId3" cstate="print"/>
          <a:srcRect l="4770" t="4469" r="3998"/>
          <a:stretch>
            <a:fillRect/>
          </a:stretch>
        </p:blipFill>
        <p:spPr bwMode="auto">
          <a:xfrm>
            <a:off x="71406" y="5357826"/>
            <a:ext cx="500066" cy="57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AutoShape 2" descr="ÐÐ°ÑÑÐ¸Ð½ÐºÐ¸ Ð¿Ð¾ Ð·Ð°Ð¿ÑÐ¾ÑÑ Ð¸ÐºÐ¾Ð½ÐºÐ° ÑÐ¾ÑÑÑÐ´Ð½Ð¸ÑÐµÑÑÐ²Ð¾"/>
          <p:cNvSpPr>
            <a:spLocks noChangeAspect="1" noChangeArrowheads="1"/>
          </p:cNvSpPr>
          <p:nvPr/>
        </p:nvSpPr>
        <p:spPr bwMode="auto">
          <a:xfrm>
            <a:off x="155575" y="9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y-AM"/>
          </a:p>
        </p:txBody>
      </p:sp>
      <p:sp>
        <p:nvSpPr>
          <p:cNvPr id="7176" name="AutoShape 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9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y-AM"/>
          </a:p>
        </p:txBody>
      </p:sp>
      <p:sp>
        <p:nvSpPr>
          <p:cNvPr id="7177" name="AutoShape 10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9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y-AM"/>
          </a:p>
        </p:txBody>
      </p:sp>
      <p:sp>
        <p:nvSpPr>
          <p:cNvPr id="7184" name="Прямоугольник 31"/>
          <p:cNvSpPr>
            <a:spLocks noChangeArrowheads="1"/>
          </p:cNvSpPr>
          <p:nvPr/>
        </p:nvSpPr>
        <p:spPr bwMode="auto">
          <a:xfrm>
            <a:off x="6500813" y="5940425"/>
            <a:ext cx="124936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/>
            <a:r>
              <a:rPr lang="ru-RU" sz="900" b="1" i="1">
                <a:solidFill>
                  <a:schemeClr val="bg1"/>
                </a:solidFill>
              </a:rPr>
              <a:t>СВАРЗ-МАЗ 6262</a:t>
            </a:r>
            <a:r>
              <a:rPr lang="en-US" sz="900" b="1" i="1">
                <a:solidFill>
                  <a:schemeClr val="bg1"/>
                </a:solidFill>
              </a:rPr>
              <a:t> </a:t>
            </a:r>
            <a:endParaRPr lang="ru-RU" sz="900" b="1" i="1">
              <a:solidFill>
                <a:schemeClr val="bg1"/>
              </a:solidFill>
            </a:endParaRPr>
          </a:p>
        </p:txBody>
      </p:sp>
      <p:grpSp>
        <p:nvGrpSpPr>
          <p:cNvPr id="34" name="Группа 9"/>
          <p:cNvGrpSpPr/>
          <p:nvPr/>
        </p:nvGrpSpPr>
        <p:grpSpPr>
          <a:xfrm>
            <a:off x="428596" y="3071810"/>
            <a:ext cx="4929222" cy="2908489"/>
            <a:chOff x="194812" y="1315705"/>
            <a:chExt cx="11151694" cy="2459801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679668" y="1337437"/>
              <a:ext cx="10505219" cy="1790789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4812" y="1315705"/>
              <a:ext cx="11151694" cy="2459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/>
              <a:r>
                <a:rPr lang="ru-RU" sz="1500" b="1" dirty="0" smtClean="0">
                  <a:solidFill>
                    <a:srgbClr val="C00000"/>
                  </a:solidFill>
                  <a:ea typeface="Calibri" pitchFamily="34" charset="0"/>
                  <a:cs typeface="Times New Roman" pitchFamily="18" charset="0"/>
                </a:rPr>
                <a:t>Универсальная зарядная платформа </a:t>
              </a:r>
              <a:r>
                <a:rPr lang="ru-RU" sz="1500" dirty="0" smtClean="0">
                  <a:ea typeface="Calibri" pitchFamily="34" charset="0"/>
                  <a:cs typeface="Times New Roman" pitchFamily="18" charset="0"/>
                </a:rPr>
                <a:t>для электробусов, </a:t>
              </a:r>
              <a:r>
                <a:rPr lang="ru-RU" sz="1500" dirty="0" err="1" smtClean="0">
                  <a:ea typeface="Calibri" pitchFamily="34" charset="0"/>
                  <a:cs typeface="Times New Roman" pitchFamily="18" charset="0"/>
                </a:rPr>
                <a:t>электрогрузовиков</a:t>
              </a:r>
              <a:r>
                <a:rPr lang="ru-RU" sz="1500" dirty="0" smtClean="0">
                  <a:ea typeface="Calibri" pitchFamily="34" charset="0"/>
                  <a:cs typeface="Times New Roman" pitchFamily="18" charset="0"/>
                </a:rPr>
                <a:t> и электромобилей (зарядка от сети) </a:t>
              </a:r>
              <a:r>
                <a:rPr lang="en-US" sz="1500" dirty="0" smtClean="0">
                  <a:ea typeface="Calibri" pitchFamily="34" charset="0"/>
                  <a:cs typeface="Times New Roman" pitchFamily="18" charset="0"/>
                </a:rPr>
                <a:t>:</a:t>
              </a:r>
            </a:p>
            <a:p>
              <a:pPr marL="285750">
                <a:buFontTx/>
                <a:buChar char="-"/>
              </a:pPr>
              <a:r>
                <a:rPr lang="ru-RU" sz="1500" dirty="0" smtClean="0">
                  <a:ea typeface="Calibri" pitchFamily="34" charset="0"/>
                  <a:cs typeface="Times New Roman" pitchFamily="18" charset="0"/>
                </a:rPr>
                <a:t>не требует дополнительной зарядной инфраструктуры</a:t>
              </a:r>
            </a:p>
            <a:p>
              <a:pPr marL="285750">
                <a:buFontTx/>
                <a:buChar char="-"/>
              </a:pPr>
              <a:r>
                <a:rPr lang="ru-RU" sz="1500" dirty="0" smtClean="0">
                  <a:ea typeface="Calibri" pitchFamily="34" charset="0"/>
                  <a:cs typeface="Times New Roman" pitchFamily="18" charset="0"/>
                </a:rPr>
                <a:t> использование невостребованных ресурсов электросети </a:t>
              </a:r>
              <a:r>
                <a:rPr lang="ru-RU" sz="1500" b="1" dirty="0" smtClean="0">
                  <a:ea typeface="Calibri" pitchFamily="34" charset="0"/>
                  <a:cs typeface="Times New Roman" pitchFamily="18" charset="0"/>
                </a:rPr>
                <a:t>в ночное время</a:t>
              </a:r>
            </a:p>
            <a:p>
              <a:pPr marL="285750">
                <a:buFontTx/>
                <a:buChar char="-"/>
              </a:pPr>
              <a:r>
                <a:rPr lang="ru-RU" sz="1500" dirty="0" smtClean="0">
                  <a:ea typeface="Calibri" pitchFamily="34" charset="0"/>
                  <a:cs typeface="Times New Roman" pitchFamily="18" charset="0"/>
                </a:rPr>
                <a:t>график движения электротранспорта аналогичен дизельной технике</a:t>
              </a:r>
            </a:p>
            <a:p>
              <a:pPr marL="285750">
                <a:buFontTx/>
                <a:buChar char="-"/>
              </a:pPr>
              <a:endParaRPr lang="ru-RU" sz="1600" dirty="0" smtClean="0">
                <a:ea typeface="Calibri" pitchFamily="34" charset="0"/>
                <a:cs typeface="Times New Roman" pitchFamily="18" charset="0"/>
              </a:endParaRPr>
            </a:p>
            <a:p>
              <a:pPr marL="285750">
                <a:buFontTx/>
                <a:buChar char="-"/>
              </a:pPr>
              <a:endParaRPr lang="ru-RU" sz="1600" dirty="0" smtClean="0">
                <a:ea typeface="Calibri" pitchFamily="34" charset="0"/>
                <a:cs typeface="Times New Roman" pitchFamily="18" charset="0"/>
              </a:endParaRPr>
            </a:p>
            <a:p>
              <a:pPr marL="285750" indent="-285750" algn="just"/>
              <a:endParaRPr lang="ru-RU" sz="1600" dirty="0" smtClean="0"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38" name="Группа 9"/>
          <p:cNvGrpSpPr/>
          <p:nvPr/>
        </p:nvGrpSpPr>
        <p:grpSpPr>
          <a:xfrm>
            <a:off x="428596" y="1928801"/>
            <a:ext cx="5143536" cy="1289375"/>
            <a:chOff x="-128425" y="1858596"/>
            <a:chExt cx="10780921" cy="92698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388226" y="1858596"/>
              <a:ext cx="9653249" cy="770395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-128425" y="1878360"/>
              <a:ext cx="10780921" cy="907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/>
              <a:r>
                <a:rPr lang="ru-RU" sz="1500" b="1" dirty="0" smtClean="0">
                  <a:solidFill>
                    <a:srgbClr val="C00000"/>
                  </a:solidFill>
                  <a:ea typeface="Calibri" pitchFamily="34" charset="0"/>
                  <a:cs typeface="Times New Roman" pitchFamily="18" charset="0"/>
                </a:rPr>
                <a:t>Универсальная  концепция </a:t>
              </a:r>
              <a:r>
                <a:rPr lang="ru-RU" sz="1500" dirty="0" smtClean="0">
                  <a:ea typeface="Calibri" pitchFamily="34" charset="0"/>
                  <a:cs typeface="Times New Roman" pitchFamily="18" charset="0"/>
                </a:rPr>
                <a:t>в рамках перехода на  электротранспорт (</a:t>
              </a:r>
              <a:r>
                <a:rPr lang="ru-RU" sz="1500" dirty="0" err="1" smtClean="0">
                  <a:ea typeface="Calibri" pitchFamily="34" charset="0"/>
                  <a:cs typeface="Times New Roman" pitchFamily="18" charset="0"/>
                </a:rPr>
                <a:t>монопарк</a:t>
              </a:r>
              <a:r>
                <a:rPr lang="ru-RU" sz="1500" dirty="0" smtClean="0">
                  <a:ea typeface="Calibri" pitchFamily="34" charset="0"/>
                  <a:cs typeface="Times New Roman" pitchFamily="18" charset="0"/>
                </a:rPr>
                <a:t>)</a:t>
              </a:r>
              <a:r>
                <a:rPr lang="en-US" sz="1500" dirty="0" smtClean="0">
                  <a:ea typeface="Calibri" pitchFamily="34" charset="0"/>
                  <a:cs typeface="Times New Roman" pitchFamily="18" charset="0"/>
                </a:rPr>
                <a:t>:</a:t>
              </a:r>
            </a:p>
            <a:p>
              <a:pPr marL="285750">
                <a:buFontTx/>
                <a:buChar char="-"/>
              </a:pPr>
              <a:r>
                <a:rPr lang="ru-RU" sz="1500" dirty="0" smtClean="0">
                  <a:ea typeface="Calibri" pitchFamily="34" charset="0"/>
                  <a:cs typeface="Times New Roman" pitchFamily="18" charset="0"/>
                </a:rPr>
                <a:t>унифицированное обслуживание и  сервис</a:t>
              </a:r>
            </a:p>
            <a:p>
              <a:pPr marL="285750">
                <a:buFontTx/>
                <a:buChar char="-"/>
              </a:pPr>
              <a:r>
                <a:rPr lang="ru-RU" sz="1500" dirty="0" smtClean="0">
                  <a:ea typeface="Calibri" pitchFamily="34" charset="0"/>
                  <a:cs typeface="Times New Roman" pitchFamily="18" charset="0"/>
                </a:rPr>
                <a:t> унифицированная агрегатная база</a:t>
              </a:r>
            </a:p>
            <a:p>
              <a:pPr marL="285750" indent="-285750" algn="just"/>
              <a:endParaRPr lang="ru-RU" sz="1600" dirty="0" smtClean="0"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41" name="Группа 9"/>
          <p:cNvGrpSpPr/>
          <p:nvPr/>
        </p:nvGrpSpPr>
        <p:grpSpPr>
          <a:xfrm>
            <a:off x="428596" y="1285857"/>
            <a:ext cx="4931207" cy="830997"/>
            <a:chOff x="-727365" y="1857134"/>
            <a:chExt cx="10740129" cy="82682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-151463" y="1857134"/>
              <a:ext cx="10004312" cy="568638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727365" y="1857135"/>
              <a:ext cx="10740129" cy="826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/>
              <a:r>
                <a:rPr lang="ru-RU" sz="1500" b="1" dirty="0" smtClean="0">
                  <a:solidFill>
                    <a:srgbClr val="C00000"/>
                  </a:solidFill>
                  <a:ea typeface="Calibri" pitchFamily="34" charset="0"/>
                  <a:cs typeface="Times New Roman" pitchFamily="18" charset="0"/>
                </a:rPr>
                <a:t>ОАО «МАЗ»</a:t>
              </a:r>
              <a:r>
                <a:rPr lang="ru-RU" sz="1500" dirty="0" smtClean="0">
                  <a:ea typeface="Calibri" pitchFamily="34" charset="0"/>
                  <a:cs typeface="Times New Roman" pitchFamily="18" charset="0"/>
                </a:rPr>
                <a:t> – крупный поставщик в странах СНГ грузовой/специальной и пассажирской техники</a:t>
              </a:r>
            </a:p>
            <a:p>
              <a:pPr marL="285750" indent="-285750" algn="just"/>
              <a:endParaRPr lang="ru-RU" sz="1600" dirty="0" smtClean="0">
                <a:ea typeface="Calibri" pitchFamily="34" charset="0"/>
                <a:cs typeface="Times New Roman" pitchFamily="18" charset="0"/>
              </a:endParaRPr>
            </a:p>
          </p:txBody>
        </p:sp>
      </p:grpSp>
      <p:pic>
        <p:nvPicPr>
          <p:cNvPr id="44" name="Рисунок 90" descr="маз-203т-200 (1)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2810200"/>
            <a:ext cx="1214446" cy="73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44" descr="fy7rofhous0nxpmyvvnwejbl-ua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5536" y="4429132"/>
            <a:ext cx="2928958" cy="1484261"/>
          </a:xfrm>
          <a:prstGeom prst="rect">
            <a:avLst/>
          </a:prstGeom>
        </p:spPr>
      </p:pic>
      <p:pic>
        <p:nvPicPr>
          <p:cNvPr id="46" name="Picture 103" descr="C:\Users\market16\Desktop\МАЗ-30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86974" y="3500438"/>
            <a:ext cx="1143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Изолированная иконка города — Векторное изображение © yupiramos #163942370"/>
          <p:cNvPicPr>
            <a:picLocks noChangeAspect="1" noChangeArrowheads="1"/>
          </p:cNvPicPr>
          <p:nvPr/>
        </p:nvPicPr>
        <p:blipFill>
          <a:blip r:embed="rId7"/>
          <a:srcRect l="10321" r="10548" b="9090"/>
          <a:stretch>
            <a:fillRect/>
          </a:stretch>
        </p:blipFill>
        <p:spPr bwMode="auto">
          <a:xfrm>
            <a:off x="10144164" y="2000240"/>
            <a:ext cx="857256" cy="1043596"/>
          </a:xfrm>
          <a:prstGeom prst="rect">
            <a:avLst/>
          </a:prstGeom>
          <a:noFill/>
        </p:spPr>
      </p:pic>
      <p:pic>
        <p:nvPicPr>
          <p:cNvPr id="2052" name="Picture 4" descr="Эко Город Стоковый Вектор - FreeImages.com"/>
          <p:cNvPicPr>
            <a:picLocks noChangeAspect="1" noChangeArrowheads="1"/>
          </p:cNvPicPr>
          <p:nvPr/>
        </p:nvPicPr>
        <p:blipFill>
          <a:blip r:embed="rId8"/>
          <a:srcRect l="9998" r="10002" b="13333"/>
          <a:stretch>
            <a:fillRect/>
          </a:stretch>
        </p:blipFill>
        <p:spPr bwMode="auto">
          <a:xfrm>
            <a:off x="1" y="2071678"/>
            <a:ext cx="653932" cy="708427"/>
          </a:xfrm>
          <a:prstGeom prst="rect">
            <a:avLst/>
          </a:prstGeom>
          <a:noFill/>
        </p:spPr>
      </p:pic>
      <p:sp>
        <p:nvSpPr>
          <p:cNvPr id="2056" name="AutoShape 8" descr="https://o.remove.bg/downloads/f79c22f1-f060-44d5-826a-95b45a539c63/image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" name="Рисунок 52" descr="C:\Users\um05\Downloads\image-removebg-preview (30).png"/>
          <p:cNvPicPr/>
          <p:nvPr/>
        </p:nvPicPr>
        <p:blipFill>
          <a:blip r:embed="rId9" cstate="print"/>
          <a:srcRect t="6800"/>
          <a:stretch>
            <a:fillRect/>
          </a:stretch>
        </p:blipFill>
        <p:spPr bwMode="auto">
          <a:xfrm>
            <a:off x="-32" y="3286124"/>
            <a:ext cx="5714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Рисунок 19" descr="машинки.png"/>
          <p:cNvPicPr>
            <a:picLocks noChangeAspect="1"/>
          </p:cNvPicPr>
          <p:nvPr/>
        </p:nvPicPr>
        <p:blipFill>
          <a:blip r:embed="rId10" cstate="print">
            <a:lum bright="-18000"/>
          </a:blip>
          <a:srcRect l="31152" r="29200" b="-9224"/>
          <a:stretch>
            <a:fillRect/>
          </a:stretch>
        </p:blipFill>
        <p:spPr bwMode="auto">
          <a:xfrm>
            <a:off x="10858544" y="785794"/>
            <a:ext cx="923632" cy="32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" name="Группа 9"/>
          <p:cNvGrpSpPr/>
          <p:nvPr/>
        </p:nvGrpSpPr>
        <p:grpSpPr>
          <a:xfrm>
            <a:off x="357158" y="5238950"/>
            <a:ext cx="4929222" cy="1261884"/>
            <a:chOff x="-128426" y="1302807"/>
            <a:chExt cx="11151694" cy="101998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518049" y="1337437"/>
              <a:ext cx="10505219" cy="729504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-128426" y="1302807"/>
              <a:ext cx="11151694" cy="1019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/>
              <a:r>
                <a:rPr lang="ru-RU" sz="1500" b="1" dirty="0" smtClean="0">
                  <a:solidFill>
                    <a:srgbClr val="C00000"/>
                  </a:solidFill>
                  <a:ea typeface="Calibri" pitchFamily="34" charset="0"/>
                  <a:cs typeface="Times New Roman" pitchFamily="18" charset="0"/>
                </a:rPr>
                <a:t>Полностью </a:t>
              </a:r>
              <a:r>
                <a:rPr lang="ru-RU" sz="1500" b="1" dirty="0" err="1" smtClean="0">
                  <a:solidFill>
                    <a:srgbClr val="C00000"/>
                  </a:solidFill>
                  <a:ea typeface="Calibri" pitchFamily="34" charset="0"/>
                  <a:cs typeface="Times New Roman" pitchFamily="18" charset="0"/>
                </a:rPr>
                <a:t>экологиченый</a:t>
              </a:r>
              <a:r>
                <a:rPr lang="ru-RU" sz="1500" b="1" dirty="0" smtClean="0">
                  <a:solidFill>
                    <a:srgbClr val="C00000"/>
                  </a:solidFill>
                  <a:ea typeface="Calibri" pitchFamily="34" charset="0"/>
                  <a:cs typeface="Times New Roman" pitchFamily="18" charset="0"/>
                </a:rPr>
                <a:t> транспорт </a:t>
              </a:r>
            </a:p>
            <a:p>
              <a:pPr marL="285750"/>
              <a:r>
                <a:rPr lang="ru-RU" sz="1500" dirty="0" smtClean="0">
                  <a:ea typeface="Calibri" pitchFamily="34" charset="0"/>
                  <a:cs typeface="Times New Roman" pitchFamily="18" charset="0"/>
                </a:rPr>
                <a:t>В троллейбусах и электробусе МАЗ 303Е для отопления используются </a:t>
              </a:r>
              <a:r>
                <a:rPr lang="ru-RU" sz="1500" u="sng" dirty="0" err="1" smtClean="0">
                  <a:ea typeface="Calibri" pitchFamily="34" charset="0"/>
                  <a:cs typeface="Times New Roman" pitchFamily="18" charset="0"/>
                </a:rPr>
                <a:t>электроотопители</a:t>
              </a:r>
              <a:r>
                <a:rPr lang="ru-RU" sz="1500" b="1" dirty="0" smtClean="0">
                  <a:solidFill>
                    <a:srgbClr val="C00000"/>
                  </a:solidFill>
                  <a:ea typeface="Calibri" pitchFamily="34" charset="0"/>
                  <a:cs typeface="Times New Roman" pitchFamily="18" charset="0"/>
                </a:rPr>
                <a:t> </a:t>
              </a:r>
            </a:p>
            <a:p>
              <a:pPr marL="285750"/>
              <a:r>
                <a:rPr lang="ru-RU" sz="1500" dirty="0" smtClean="0">
                  <a:ea typeface="Calibri" pitchFamily="34" charset="0"/>
                  <a:cs typeface="Times New Roman" pitchFamily="18" charset="0"/>
                </a:rPr>
                <a:t>(без использования дизельного топлива)</a:t>
              </a:r>
            </a:p>
            <a:p>
              <a:pPr marL="285750" indent="-285750" algn="just"/>
              <a:endParaRPr lang="ru-RU" sz="1600" dirty="0" smtClean="0">
                <a:ea typeface="Calibri" pitchFamily="34" charset="0"/>
                <a:cs typeface="Times New Roman" pitchFamily="18" charset="0"/>
              </a:endParaRPr>
            </a:p>
          </p:txBody>
        </p:sp>
      </p:grpSp>
      <p:pic>
        <p:nvPicPr>
          <p:cNvPr id="62" name="Рисунок 61" descr="C:\Users\um05\Downloads\image-removebg-preview (31).png"/>
          <p:cNvPicPr/>
          <p:nvPr/>
        </p:nvPicPr>
        <p:blipFill>
          <a:blip r:embed="rId11"/>
          <a:srcRect t="5825"/>
          <a:stretch>
            <a:fillRect/>
          </a:stretch>
        </p:blipFill>
        <p:spPr bwMode="auto">
          <a:xfrm>
            <a:off x="0" y="1428736"/>
            <a:ext cx="714348" cy="63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62"/>
          <p:cNvSpPr txBox="1"/>
          <p:nvPr/>
        </p:nvSpPr>
        <p:spPr>
          <a:xfrm>
            <a:off x="5500694" y="2595886"/>
            <a:ext cx="30718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/>
              <a:t>Унификация  достигает </a:t>
            </a:r>
            <a:r>
              <a:rPr lang="ru-RU" sz="1500" b="1" dirty="0" smtClean="0">
                <a:solidFill>
                  <a:srgbClr val="C00000"/>
                </a:solidFill>
              </a:rPr>
              <a:t>до 90%</a:t>
            </a:r>
            <a:endParaRPr lang="ru-RU" sz="1500" b="1" dirty="0">
              <a:solidFill>
                <a:srgbClr val="C00000"/>
              </a:solidFill>
            </a:endParaRPr>
          </a:p>
        </p:txBody>
      </p:sp>
      <p:pic>
        <p:nvPicPr>
          <p:cNvPr id="2059" name="Picture 11" descr="C:\Users\um05\Downloads\image-removebg-preview (32).png"/>
          <p:cNvPicPr>
            <a:picLocks noChangeAspect="1" noChangeArrowheads="1"/>
          </p:cNvPicPr>
          <p:nvPr/>
        </p:nvPicPr>
        <p:blipFill>
          <a:blip r:embed="rId12"/>
          <a:srcRect t="10526" r="16418" b="31673"/>
          <a:stretch>
            <a:fillRect/>
          </a:stretch>
        </p:blipFill>
        <p:spPr bwMode="auto">
          <a:xfrm>
            <a:off x="5788664" y="3857628"/>
            <a:ext cx="2640988" cy="2071702"/>
          </a:xfrm>
          <a:prstGeom prst="rect">
            <a:avLst/>
          </a:prstGeom>
          <a:noFill/>
        </p:spPr>
      </p:pic>
      <p:pic>
        <p:nvPicPr>
          <p:cNvPr id="66" name="Рисунок 18" descr="203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00694" y="2953076"/>
            <a:ext cx="1214446" cy="60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Box 66"/>
          <p:cNvSpPr txBox="1"/>
          <p:nvPr/>
        </p:nvSpPr>
        <p:spPr>
          <a:xfrm>
            <a:off x="5500694" y="3453142"/>
            <a:ext cx="1210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Автобус МАЗ 203</a:t>
            </a:r>
            <a:endParaRPr lang="ru-RU" sz="1100" dirty="0"/>
          </a:p>
        </p:txBody>
      </p:sp>
      <p:sp>
        <p:nvSpPr>
          <p:cNvPr id="68" name="TextBox 67"/>
          <p:cNvSpPr txBox="1"/>
          <p:nvPr/>
        </p:nvSpPr>
        <p:spPr>
          <a:xfrm>
            <a:off x="6861874" y="3453142"/>
            <a:ext cx="15103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Троллейбус МАЗ 203Т</a:t>
            </a:r>
            <a:endParaRPr lang="ru-RU" sz="1100" dirty="0"/>
          </a:p>
        </p:txBody>
      </p:sp>
      <p:sp>
        <p:nvSpPr>
          <p:cNvPr id="72" name="TextBox 71"/>
          <p:cNvSpPr txBox="1"/>
          <p:nvPr/>
        </p:nvSpPr>
        <p:spPr>
          <a:xfrm>
            <a:off x="6858016" y="1357298"/>
            <a:ext cx="16430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/>
              <a:t>Доля  автобусов МАЗ в РБ – </a:t>
            </a:r>
            <a:r>
              <a:rPr lang="ru-RU" sz="1500" b="1" dirty="0" smtClean="0">
                <a:solidFill>
                  <a:srgbClr val="C00000"/>
                </a:solidFill>
              </a:rPr>
              <a:t>71%</a:t>
            </a:r>
            <a:endParaRPr lang="ru-RU" sz="1500" b="1" dirty="0">
              <a:solidFill>
                <a:srgbClr val="C00000"/>
              </a:solidFill>
            </a:endParaRPr>
          </a:p>
        </p:txBody>
      </p:sp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500694" y="1214422"/>
            <a:ext cx="1360968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4" descr="стр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1785938" y="409575"/>
            <a:ext cx="6340475" cy="53975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Развитие модельного ряда пассажирской техники МАЗ на электрической тяге</a:t>
            </a:r>
          </a:p>
        </p:txBody>
      </p:sp>
      <p:pic>
        <p:nvPicPr>
          <p:cNvPr id="3077" name="Picture 103" descr="C:\Users\market16\Desktop\МАЗ-30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0175" y="-13014325"/>
            <a:ext cx="11541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7" descr="C:\Users\market16\Downloads\МАЗ_271-removebg-preview.png"/>
          <p:cNvPicPr>
            <a:picLocks noChangeAspect="1" noChangeArrowheads="1"/>
          </p:cNvPicPr>
          <p:nvPr/>
        </p:nvPicPr>
        <p:blipFill>
          <a:blip r:embed="rId5"/>
          <a:srcRect l="2281" t="13313" r="12178" b="12286"/>
          <a:stretch>
            <a:fillRect/>
          </a:stretch>
        </p:blipFill>
        <p:spPr bwMode="auto">
          <a:xfrm>
            <a:off x="4075113" y="19308763"/>
            <a:ext cx="11271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03" descr="C:\Users\market16\Desktop\МАЗ-30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2575" y="-12861925"/>
            <a:ext cx="11541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67" descr="C:\Users\market16\Downloads\МАЗ_271-removebg-preview.png"/>
          <p:cNvPicPr>
            <a:picLocks noChangeAspect="1" noChangeArrowheads="1"/>
          </p:cNvPicPr>
          <p:nvPr/>
        </p:nvPicPr>
        <p:blipFill>
          <a:blip r:embed="rId5"/>
          <a:srcRect l="2281" t="13313" r="12178" b="12286"/>
          <a:stretch>
            <a:fillRect/>
          </a:stretch>
        </p:blipFill>
        <p:spPr bwMode="auto">
          <a:xfrm>
            <a:off x="4227513" y="19461163"/>
            <a:ext cx="11271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03" descr="C:\Users\market16\Desktop\МАЗ-30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4975" y="-12709525"/>
            <a:ext cx="11541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67" descr="C:\Users\market16\Downloads\МАЗ_271-removebg-preview.png"/>
          <p:cNvPicPr>
            <a:picLocks noChangeAspect="1" noChangeArrowheads="1"/>
          </p:cNvPicPr>
          <p:nvPr/>
        </p:nvPicPr>
        <p:blipFill>
          <a:blip r:embed="rId5"/>
          <a:srcRect l="2281" t="13313" r="12178" b="12286"/>
          <a:stretch>
            <a:fillRect/>
          </a:stretch>
        </p:blipFill>
        <p:spPr bwMode="auto">
          <a:xfrm>
            <a:off x="4379913" y="19613563"/>
            <a:ext cx="11271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03" descr="C:\Users\market16\Desktop\МАЗ-30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7375" y="-12557125"/>
            <a:ext cx="11541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67" descr="C:\Users\market16\Downloads\МАЗ_271-removebg-preview.png"/>
          <p:cNvPicPr>
            <a:picLocks noChangeAspect="1" noChangeArrowheads="1"/>
          </p:cNvPicPr>
          <p:nvPr/>
        </p:nvPicPr>
        <p:blipFill>
          <a:blip r:embed="rId5"/>
          <a:srcRect l="2281" t="13313" r="12178" b="12286"/>
          <a:stretch>
            <a:fillRect/>
          </a:stretch>
        </p:blipFill>
        <p:spPr bwMode="auto">
          <a:xfrm>
            <a:off x="4532313" y="19765963"/>
            <a:ext cx="11271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3" name="Схема 62"/>
          <p:cNvGraphicFramePr/>
          <p:nvPr/>
        </p:nvGraphicFramePr>
        <p:xfrm>
          <a:off x="500034" y="1285860"/>
          <a:ext cx="7620000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642938" y="2786063"/>
          <a:ext cx="3857624" cy="3184622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1928812"/>
                <a:gridCol w="1928812"/>
              </a:tblGrid>
              <a:tr h="114300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500" dirty="0" smtClean="0"/>
                        <a:t>МАЗ 203Т</a:t>
                      </a:r>
                    </a:p>
                    <a:p>
                      <a:pPr algn="l">
                        <a:defRPr/>
                      </a:pPr>
                      <a:r>
                        <a:rPr lang="ru-RU" sz="1500" dirty="0" smtClean="0"/>
                        <a:t>МАЗ 203Т с УАХ (12м)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МАЗ 216Т с УАХ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МАЗ 215Т с УАХ (18м)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0790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МАЗ 303Т с УАХ</a:t>
                      </a:r>
                      <a:r>
                        <a:rPr lang="ru-RU" sz="1500" baseline="0" dirty="0" smtClean="0"/>
                        <a:t> (12м)</a:t>
                      </a:r>
                      <a:endParaRPr lang="ru-RU" sz="15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МАЗ 316Т с УАХ (18м.)</a:t>
                      </a:r>
                    </a:p>
                  </a:txBody>
                  <a:tcPr/>
                </a:tc>
              </a:tr>
              <a:tr h="962528">
                <a:tc>
                  <a:txBody>
                    <a:bodyPr/>
                    <a:lstStyle/>
                    <a:p>
                      <a:pPr algn="l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МАЗ 310Т с УАХ (10м)</a:t>
                      </a:r>
                    </a:p>
                    <a:p>
                      <a:pPr algn="ctr"/>
                      <a:r>
                        <a:rPr lang="ru-RU" sz="1800" dirty="0" smtClean="0"/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00" name="Рисунок 90" descr="маз-203т-200 (1)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7250" y="3115162"/>
            <a:ext cx="1357296" cy="82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1" name="Picture 72" descr="C:\Users\market16\Desktop\МАЗ-216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28875" y="3214686"/>
            <a:ext cx="2076754" cy="67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2" name="Рисунок 103" descr="33333-removebg-preview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5786" y="4286256"/>
            <a:ext cx="16843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3" name="Рисунок 101" descr="111-removebg-preview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6450" y="5429264"/>
            <a:ext cx="16938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4" name="Рисунок 102" descr="2222-removebg-preview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74925" y="4429133"/>
            <a:ext cx="1925637" cy="42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8" name="Таблица 77"/>
          <p:cNvGraphicFramePr>
            <a:graphicFrameLocks noGrp="1"/>
          </p:cNvGraphicFramePr>
          <p:nvPr/>
        </p:nvGraphicFramePr>
        <p:xfrm>
          <a:off x="4786314" y="2767013"/>
          <a:ext cx="3214710" cy="3502453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3214710"/>
              </a:tblGrid>
              <a:tr h="10191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/>
                        <a:t>МАЗ 303Е (12м)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</a:rPr>
                        <a:t>базовая модель третьего поколения МАЗ 303</a:t>
                      </a:r>
                      <a:endParaRPr lang="ru-RU" sz="1200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МАЗ 310Е (10м.)</a:t>
                      </a:r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/>
                        <a:t>МАЗ 316Е (18м.)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84020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18" name="Picture 103" descr="C:\Users\market16\Desktop\МАЗ-303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715000" y="3170241"/>
            <a:ext cx="1143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9" name="Picture 67" descr="C:\Users\market16\Downloads\МАЗ_271-removebg-preview.png"/>
          <p:cNvPicPr>
            <a:picLocks noChangeAspect="1" noChangeArrowheads="1"/>
          </p:cNvPicPr>
          <p:nvPr/>
        </p:nvPicPr>
        <p:blipFill>
          <a:blip r:embed="rId5"/>
          <a:srcRect l="2281" t="13313" r="12178" b="12286"/>
          <a:stretch>
            <a:fillRect/>
          </a:stretch>
        </p:blipFill>
        <p:spPr bwMode="auto">
          <a:xfrm>
            <a:off x="5786446" y="5715016"/>
            <a:ext cx="11271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0" name="Рисунок 192" descr="111-removebg-preview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572132" y="4057658"/>
            <a:ext cx="174148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1" name="Рисунок 193" descr="2222-removebg-preview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214942" y="4857760"/>
            <a:ext cx="23955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00"/>
          <p:cNvGrpSpPr>
            <a:grpSpLocks/>
          </p:cNvGrpSpPr>
          <p:nvPr/>
        </p:nvGrpSpPr>
        <p:grpSpPr bwMode="auto">
          <a:xfrm>
            <a:off x="428625" y="3357563"/>
            <a:ext cx="215900" cy="2073275"/>
            <a:chOff x="426348" y="3429000"/>
            <a:chExt cx="290248" cy="2073290"/>
          </a:xfrm>
        </p:grpSpPr>
        <p:cxnSp>
          <p:nvCxnSpPr>
            <p:cNvPr id="92" name="Прямая со стрелкой 91"/>
            <p:cNvCxnSpPr/>
            <p:nvPr/>
          </p:nvCxnSpPr>
          <p:spPr>
            <a:xfrm>
              <a:off x="426348" y="4500570"/>
              <a:ext cx="28811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6" name="Прямая со стрелкой 95"/>
            <p:cNvCxnSpPr/>
            <p:nvPr/>
          </p:nvCxnSpPr>
          <p:spPr>
            <a:xfrm>
              <a:off x="426348" y="5500702"/>
              <a:ext cx="28811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 rot="5400000">
              <a:off x="-607642" y="4464577"/>
              <a:ext cx="2070115" cy="2135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428483" y="3429000"/>
              <a:ext cx="288113" cy="1587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9" name="Прямоугольник 28"/>
          <p:cNvSpPr/>
          <p:nvPr/>
        </p:nvSpPr>
        <p:spPr>
          <a:xfrm>
            <a:off x="5500694" y="5429264"/>
            <a:ext cx="198323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500" dirty="0" smtClean="0">
                <a:solidFill>
                  <a:schemeClr val="dk1"/>
                </a:solidFill>
              </a:rPr>
              <a:t>Перронный МАЗ 271Е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K:\Презентация\Фон 2 страниц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41067" y="459221"/>
            <a:ext cx="6408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b="1" dirty="0">
                <a:solidFill>
                  <a:srgbClr val="0070C0"/>
                </a:solidFill>
                <a:latin typeface="Arial Cyr" pitchFamily="34" charset="-52"/>
              </a:rPr>
              <a:t>Технические характеристики </a:t>
            </a:r>
            <a:r>
              <a:rPr lang="ru-RU" b="1" dirty="0" smtClean="0">
                <a:solidFill>
                  <a:srgbClr val="0070C0"/>
                </a:solidFill>
                <a:latin typeface="Arial Cyr" pitchFamily="34" charset="-52"/>
              </a:rPr>
              <a:t>электробуса </a:t>
            </a:r>
            <a:r>
              <a:rPr lang="ru-RU" b="1" dirty="0">
                <a:solidFill>
                  <a:srgbClr val="0070C0"/>
                </a:solidFill>
                <a:latin typeface="Arial Cyr" pitchFamily="34" charset="-52"/>
              </a:rPr>
              <a:t>МАЗ 303Е10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896153"/>
              </p:ext>
            </p:extLst>
          </p:nvPr>
        </p:nvGraphicFramePr>
        <p:xfrm>
          <a:off x="3071802" y="1163085"/>
          <a:ext cx="5286412" cy="4742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/>
                <a:gridCol w="2357454"/>
              </a:tblGrid>
              <a:tr h="2912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Характеристики</a:t>
                      </a:r>
                    </a:p>
                  </a:txBody>
                  <a:tcPr marL="91434" marR="91434" marT="45716" marB="45716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МАЗ 303Е10</a:t>
                      </a:r>
                    </a:p>
                  </a:txBody>
                  <a:tcPr marL="9524" marR="9524" marT="9524" marB="0" anchor="ctr" anchorCtr="1"/>
                </a:tc>
              </a:tr>
              <a:tr h="931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Габаритный</a:t>
                      </a:r>
                      <a:r>
                        <a:rPr lang="ru-RU" sz="1600" baseline="0" dirty="0" smtClean="0">
                          <a:effectLst/>
                        </a:rPr>
                        <a:t> размер, мм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 длина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 ширина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 высота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12 430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2 550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3 300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9524" marR="9524" marT="9524" marB="0" anchor="ctr" anchorCtr="1"/>
                </a:tc>
              </a:tr>
              <a:tr h="305807">
                <a:tc>
                  <a:txBody>
                    <a:bodyPr/>
                    <a:lstStyle/>
                    <a:p>
                      <a:r>
                        <a:rPr lang="ru-RU" sz="1500" dirty="0" err="1" smtClean="0">
                          <a:effectLst/>
                        </a:rPr>
                        <a:t>Пассажировместимость</a:t>
                      </a:r>
                      <a:r>
                        <a:rPr lang="ru-RU" sz="1500" dirty="0" smtClean="0">
                          <a:effectLst/>
                        </a:rPr>
                        <a:t>, чел.</a:t>
                      </a:r>
                      <a:endParaRPr lang="ru-RU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95*</a:t>
                      </a:r>
                    </a:p>
                  </a:txBody>
                  <a:tcPr marL="9524" marR="9524" marT="9524" marB="0" anchor="ctr" anchorCtr="1"/>
                </a:tc>
              </a:tr>
              <a:tr h="416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Количество мест для сидения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(город)/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 (пригород)</a:t>
                      </a:r>
                    </a:p>
                  </a:txBody>
                  <a:tcPr marL="9524" marR="9524" marT="9524" marB="0" anchor="ctr" anchorCtr="1"/>
                </a:tc>
              </a:tr>
              <a:tr h="4951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Высота ступеньки </a:t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над уровнем дороги, мм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320</a:t>
                      </a:r>
                    </a:p>
                  </a:txBody>
                  <a:tcPr marL="9524" marR="9524" marT="9524" marB="0" anchor="ctr" anchorCtr="1"/>
                </a:tc>
              </a:tr>
              <a:tr h="291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Накопители энергии, тип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литий-железо-фосфатные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 anchorCtr="1"/>
                </a:tc>
              </a:tr>
              <a:tr h="2912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Суммарная емкость батарей (кВт/ч)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 anchorCtr="1"/>
                </a:tc>
              </a:tr>
              <a:tr h="4951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Тяговый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электродвигатель, мощность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ZF </a:t>
                      </a:r>
                      <a:r>
                        <a:rPr lang="en-US" sz="1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CeTrax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кВт</a:t>
                      </a:r>
                    </a:p>
                  </a:txBody>
                  <a:tcPr marL="9524" marR="9524" marT="9524" marB="0" anchor="ctr" anchorCtr="1"/>
                </a:tc>
              </a:tr>
              <a:tr h="291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Расчетный запас хода,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км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менее 250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 anchorCtr="1"/>
                </a:tc>
              </a:tr>
              <a:tr h="291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Время зарядки,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часы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3-8**</a:t>
                      </a:r>
                    </a:p>
                  </a:txBody>
                  <a:tcPr marL="9524" marR="9524" marT="9524" marB="0" anchor="ctr" anchorCtr="1"/>
                </a:tc>
              </a:tr>
              <a:tr h="450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Максимальная скорость, км/ч.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4" marR="9524" marT="9524" marB="0" anchor="ctr" anchorCtr="1"/>
                </a:tc>
              </a:tr>
            </a:tbl>
          </a:graphicData>
        </a:graphic>
      </p:graphicFrame>
      <p:pic>
        <p:nvPicPr>
          <p:cNvPr id="1026" name="Picture 2" descr="I:\МАЗ\Фотоссесии\303 Корнеева\IMG_878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" t="12216" r="13863" b="10096"/>
          <a:stretch/>
        </p:blipFill>
        <p:spPr bwMode="auto">
          <a:xfrm>
            <a:off x="440951" y="1124744"/>
            <a:ext cx="25527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МАЗ\Фотоссесии\303 Корнеева\IMG_877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t="13181" r="6685" b="10274"/>
          <a:stretch/>
        </p:blipFill>
        <p:spPr bwMode="auto">
          <a:xfrm>
            <a:off x="440951" y="2916846"/>
            <a:ext cx="2520799" cy="14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МАЗ\Фотоссесии\303 Корнеева\IMG_896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" t="17051" r="9840"/>
          <a:stretch/>
        </p:blipFill>
        <p:spPr bwMode="auto">
          <a:xfrm>
            <a:off x="440951" y="4509120"/>
            <a:ext cx="2504437" cy="168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71802" y="5896293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*В зависимости от величины автономного хода</a:t>
            </a:r>
          </a:p>
          <a:p>
            <a:r>
              <a:rPr lang="ru-RU" sz="1200" i="1" dirty="0" smtClean="0"/>
              <a:t>**В зависимости от мощности зарядной станции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266078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9" descr="K:\Презентация\Фон 2 страниц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Скругленный прямоугольник 50"/>
          <p:cNvSpPr/>
          <p:nvPr/>
        </p:nvSpPr>
        <p:spPr>
          <a:xfrm>
            <a:off x="611560" y="3356992"/>
            <a:ext cx="4464496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11560" y="2852936"/>
            <a:ext cx="4464496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11560" y="2204864"/>
            <a:ext cx="4464496" cy="5040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07704" y="332656"/>
            <a:ext cx="6408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b="1" dirty="0" smtClean="0">
                <a:solidFill>
                  <a:srgbClr val="0070C0"/>
                </a:solidFill>
                <a:latin typeface="Arial Cyr" pitchFamily="34" charset="-52"/>
              </a:rPr>
              <a:t>Современный дизайн на уровне европейских производителей</a:t>
            </a:r>
            <a:endParaRPr lang="ru-RU" b="1" dirty="0">
              <a:solidFill>
                <a:srgbClr val="0070C0"/>
              </a:solidFill>
              <a:latin typeface="Arial Cyr" pitchFamily="34" charset="-52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1560" y="1531678"/>
            <a:ext cx="4464496" cy="54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83568" y="1500174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 smtClean="0">
                <a:cs typeface="Times New Roman" pitchFamily="18" charset="0"/>
              </a:rPr>
              <a:t>Современное остекление – от пола до крыши (увеличено на </a:t>
            </a:r>
            <a:r>
              <a:rPr lang="ru-RU" sz="1600" b="1" dirty="0" smtClean="0">
                <a:cs typeface="Times New Roman" pitchFamily="18" charset="0"/>
              </a:rPr>
              <a:t>30%</a:t>
            </a:r>
            <a:r>
              <a:rPr lang="ru-RU" sz="1600" dirty="0" smtClean="0">
                <a:cs typeface="Times New Roman" pitchFamily="18" charset="0"/>
              </a:rPr>
              <a:t>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83568" y="2132856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 smtClean="0">
                <a:cs typeface="Times New Roman" pitchFamily="18" charset="0"/>
              </a:rPr>
              <a:t>Различные варианты ветрового стекла по требованиям ЕС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83568" y="2852936"/>
            <a:ext cx="4032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 err="1" smtClean="0">
                <a:cs typeface="Times New Roman" pitchFamily="18" charset="0"/>
              </a:rPr>
              <a:t>Безрамочные</a:t>
            </a:r>
            <a:r>
              <a:rPr lang="ru-RU" sz="1600" dirty="0" smtClean="0">
                <a:cs typeface="Times New Roman" pitchFamily="18" charset="0"/>
              </a:rPr>
              <a:t> форточки «стекло в стекле»</a:t>
            </a:r>
            <a:endParaRPr lang="ru-RU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683568" y="1124744"/>
            <a:ext cx="74168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700" b="1" dirty="0" smtClean="0">
                <a:solidFill>
                  <a:srgbClr val="C00000"/>
                </a:solidFill>
                <a:cs typeface="Times New Roman" pitchFamily="18" charset="0"/>
              </a:rPr>
              <a:t>МАЗ 303 </a:t>
            </a:r>
            <a:r>
              <a:rPr lang="ru-RU" sz="1700" dirty="0" smtClean="0">
                <a:cs typeface="Times New Roman" pitchFamily="18" charset="0"/>
              </a:rPr>
              <a:t>– удачное сочетание </a:t>
            </a:r>
            <a:r>
              <a:rPr lang="ru-RU" sz="1600" dirty="0" smtClean="0">
                <a:cs typeface="Times New Roman" pitchFamily="18" charset="0"/>
              </a:rPr>
              <a:t>последних тенденций в автомобильном дизайне</a:t>
            </a:r>
            <a:endParaRPr lang="ru-RU" sz="1700" dirty="0" smtClean="0">
              <a:cs typeface="Times New Roman" pitchFamily="18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1466" y="1628230"/>
            <a:ext cx="3023872" cy="1586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5155182"/>
            <a:ext cx="3071834" cy="988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572446"/>
            <a:ext cx="3108445" cy="1356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498" y="3915922"/>
            <a:ext cx="4572692" cy="22277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9" name="Прямоугольник 38"/>
          <p:cNvSpPr/>
          <p:nvPr/>
        </p:nvSpPr>
        <p:spPr>
          <a:xfrm>
            <a:off x="683568" y="3356992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 smtClean="0">
                <a:cs typeface="Times New Roman" pitchFamily="18" charset="0"/>
              </a:rPr>
              <a:t>Зеркала заднего вида нового дизайна</a:t>
            </a:r>
            <a:endParaRPr lang="ru-RU" sz="1600" dirty="0"/>
          </a:p>
        </p:txBody>
      </p:sp>
      <p:pic>
        <p:nvPicPr>
          <p:cNvPr id="42" name="Picture 14" descr="ÐÐ°ÑÑÐ¸Ð½ÐºÐ¸ Ð¿Ð¾ Ð·Ð°Ð¿ÑÐ¾ÑÑ Ð¸ÐºÐ¾Ð½ÐºÐ° Ð³Ð°Ð»Ð¾ÑÐºÐ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124744"/>
            <a:ext cx="293371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Овал 51"/>
          <p:cNvSpPr/>
          <p:nvPr/>
        </p:nvSpPr>
        <p:spPr>
          <a:xfrm>
            <a:off x="179512" y="1700808"/>
            <a:ext cx="214314" cy="21431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79512" y="2348880"/>
            <a:ext cx="214314" cy="21431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179512" y="2924944"/>
            <a:ext cx="214314" cy="21431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179512" y="3429000"/>
            <a:ext cx="214314" cy="21431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2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9" descr="K:\Презентация\Фон 2 страниц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Скругленный прямоугольник 68"/>
          <p:cNvSpPr/>
          <p:nvPr/>
        </p:nvSpPr>
        <p:spPr>
          <a:xfrm>
            <a:off x="755576" y="5643578"/>
            <a:ext cx="4816556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714348" y="4357694"/>
            <a:ext cx="4857784" cy="1152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755576" y="3357562"/>
            <a:ext cx="4816556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55576" y="2500306"/>
            <a:ext cx="4816556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755576" y="1700808"/>
            <a:ext cx="4816556" cy="684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755576" y="1142984"/>
            <a:ext cx="4816556" cy="396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07704" y="332656"/>
            <a:ext cx="6408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b="1" dirty="0" smtClean="0">
                <a:solidFill>
                  <a:srgbClr val="0070C0"/>
                </a:solidFill>
                <a:latin typeface="Arial Cyr" pitchFamily="34" charset="-52"/>
              </a:rPr>
              <a:t>Современный пассажирский салон на уровне европейских производителей</a:t>
            </a:r>
            <a:endParaRPr lang="ru-RU" b="1" dirty="0">
              <a:solidFill>
                <a:srgbClr val="0070C0"/>
              </a:solidFill>
              <a:latin typeface="Arial Cyr" pitchFamily="34" charset="-52"/>
            </a:endParaRPr>
          </a:p>
        </p:txBody>
      </p:sp>
      <p:pic>
        <p:nvPicPr>
          <p:cNvPr id="35" name="Picture 6" descr="ÐÐ°ÑÑÐ¸Ð½ÐºÐ¸ Ð¿Ð¾ Ð·Ð°Ð¿ÑÐ¾ÑÑ Ð¸ÐºÐ¾Ð½ÐºÐ° Ð²Ð¾ÑÐºÐ»Ð¸ÑÐ°ÑÐµÐ»ÑÐ½ÑÐ¹ Ð·Ð½Ð°Ðº"/>
          <p:cNvPicPr>
            <a:picLocks noChangeAspect="1" noChangeArrowheads="1"/>
          </p:cNvPicPr>
          <p:nvPr/>
        </p:nvPicPr>
        <p:blipFill>
          <a:blip r:embed="rId4" cstate="print"/>
          <a:srcRect l="9095" r="9090"/>
          <a:stretch>
            <a:fillRect/>
          </a:stretch>
        </p:blipFill>
        <p:spPr bwMode="auto">
          <a:xfrm>
            <a:off x="-3924944" y="1412776"/>
            <a:ext cx="64291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4" descr="ÐÐ°ÑÑÐ¸Ð½ÐºÐ¸ Ð¿Ð¾ Ð·Ð°Ð¿ÑÐ¾ÑÑ Ð¸ÐºÐ¾Ð½ÐºÐ° Ð³Ð°Ð»Ð¾ÑÐºÐ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28600" y="764704"/>
            <a:ext cx="293371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Прямоугольник 39"/>
          <p:cNvSpPr/>
          <p:nvPr/>
        </p:nvSpPr>
        <p:spPr>
          <a:xfrm>
            <a:off x="755576" y="1714488"/>
            <a:ext cx="4032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 smtClean="0">
                <a:cs typeface="Times New Roman" pitchFamily="18" charset="0"/>
              </a:rPr>
              <a:t>Увеличена площадь низкого пола </a:t>
            </a:r>
            <a:r>
              <a:rPr lang="ru-RU" sz="1600" b="1" dirty="0" smtClean="0">
                <a:cs typeface="Times New Roman" pitchFamily="18" charset="0"/>
              </a:rPr>
              <a:t>(+30%</a:t>
            </a:r>
            <a:r>
              <a:rPr lang="ru-RU" sz="1600" dirty="0" smtClean="0">
                <a:cs typeface="Times New Roman" pitchFamily="18" charset="0"/>
              </a:rPr>
              <a:t>)</a:t>
            </a:r>
            <a:endParaRPr lang="ru-RU" sz="1600" b="1" dirty="0" smtClean="0"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55576" y="2000240"/>
            <a:ext cx="4032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 smtClean="0">
                <a:cs typeface="Times New Roman" pitchFamily="18" charset="0"/>
              </a:rPr>
              <a:t>На низком полу - </a:t>
            </a:r>
            <a:r>
              <a:rPr lang="ru-RU" sz="1600" b="1" dirty="0" smtClean="0">
                <a:cs typeface="Times New Roman" pitchFamily="18" charset="0"/>
              </a:rPr>
              <a:t>до 16 сидений</a:t>
            </a:r>
            <a:endParaRPr lang="ru-RU" sz="1600" b="1" dirty="0"/>
          </a:p>
        </p:txBody>
      </p:sp>
      <p:pic>
        <p:nvPicPr>
          <p:cNvPr id="43" name="Picture 14" descr="ÐÐ°ÑÑÐ¸Ð½ÐºÐ¸ Ð¿Ð¾ Ð·Ð°Ð¿ÑÐ¾ÑÑ Ð¸ÐºÐ¾Ð½ÐºÐ° Ð³Ð°Ð»Ð¾ÑÐºÐ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56592" y="1700808"/>
            <a:ext cx="293371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4" descr="ÐÐ°ÑÑÐ¸Ð½ÐºÐ¸ Ð¿Ð¾ Ð·Ð°Ð¿ÑÐ¾ÑÑ Ð¸ÐºÐ¾Ð½ÐºÐ° Ð³Ð°Ð»Ð¾ÑÐºÐ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04664" y="1268760"/>
            <a:ext cx="293371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755576" y="2571744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 smtClean="0">
                <a:cs typeface="Times New Roman" pitchFamily="18" charset="0"/>
              </a:rPr>
              <a:t>Новая система крепления сидений (доступность уборки)</a:t>
            </a:r>
          </a:p>
        </p:txBody>
      </p:sp>
      <p:pic>
        <p:nvPicPr>
          <p:cNvPr id="42" name="Picture 14" descr="ÐÐ°ÑÑÐ¸Ð½ÐºÐ¸ Ð¿Ð¾ Ð·Ð°Ð¿ÑÐ¾ÑÑ Ð¸ÐºÐ¾Ð½ÐºÐ° Ð³Ð°Ð»Ð¾ÑÐºÐ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28600" y="1196752"/>
            <a:ext cx="293371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Овал 44"/>
          <p:cNvSpPr/>
          <p:nvPr/>
        </p:nvSpPr>
        <p:spPr>
          <a:xfrm>
            <a:off x="179512" y="3717032"/>
            <a:ext cx="432048" cy="432048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Овал 45"/>
          <p:cNvSpPr/>
          <p:nvPr/>
        </p:nvSpPr>
        <p:spPr>
          <a:xfrm>
            <a:off x="179512" y="4797152"/>
            <a:ext cx="432048" cy="432048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7" name="Picture 16" descr="ÐÐ°ÑÑÐ¸Ð½ÐºÐ¸ Ð¿Ð¾ Ð·Ð°Ð¿ÑÐ¾ÑÑ Ð¸ÐºÐ¾Ð½ÐºÐ° Ð¿Ð°ÑÑÐ°Ð¶Ð¸Ñ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935" y="1200175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8" descr="ÐÐ°ÑÑÐ¸Ð½ÐºÐ¸ Ð¿Ð¾ Ð·Ð°Ð¿ÑÐ¾ÑÑ ÐºÐ¾Ð¼ÑÐ¾ÑÑ  Ð¸ÐºÐ¾Ð½ÐºÐ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5472" y="1961530"/>
            <a:ext cx="446088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Овал 51"/>
          <p:cNvSpPr/>
          <p:nvPr/>
        </p:nvSpPr>
        <p:spPr>
          <a:xfrm>
            <a:off x="-1908720" y="2420888"/>
            <a:ext cx="214314" cy="21431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-2052736" y="1628800"/>
            <a:ext cx="214314" cy="21431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-1908720" y="3140968"/>
            <a:ext cx="214314" cy="21431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827584" y="5643578"/>
            <a:ext cx="46731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 smtClean="0">
                <a:cs typeface="Times New Roman" pitchFamily="18" charset="0"/>
              </a:rPr>
              <a:t>Возможность применения новых облегчённых моделей сидений и «полуторных» сидений</a:t>
            </a:r>
            <a:endParaRPr lang="ru-RU" sz="1600" b="1" dirty="0" smtClean="0"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27584" y="4357694"/>
            <a:ext cx="475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cs typeface="Times New Roman" pitchFamily="18" charset="0"/>
              </a:rPr>
              <a:t>«Двойной» потолок новой конструкции с системой встроенной подсветки салона и системой равномерного распределения воздуха от климат-системы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14348" y="1161620"/>
            <a:ext cx="49807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cs typeface="Times New Roman" pitchFamily="18" charset="0"/>
              </a:rPr>
              <a:t>Высота входа во всех трёх дверях </a:t>
            </a:r>
            <a:r>
              <a:rPr lang="ru-RU" sz="1600" b="1" dirty="0" smtClean="0">
                <a:cs typeface="Times New Roman" pitchFamily="18" charset="0"/>
              </a:rPr>
              <a:t>320 мм </a:t>
            </a:r>
            <a:r>
              <a:rPr lang="ru-RU" sz="1600" dirty="0" smtClean="0">
                <a:cs typeface="Times New Roman" pitchFamily="18" charset="0"/>
              </a:rPr>
              <a:t>(как у </a:t>
            </a:r>
            <a:r>
              <a:rPr lang="en-US" sz="1600" dirty="0" smtClean="0">
                <a:cs typeface="Times New Roman" pitchFamily="18" charset="0"/>
              </a:rPr>
              <a:t>Solaris)</a:t>
            </a:r>
            <a:endParaRPr lang="ru-RU" sz="16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755576" y="3357562"/>
            <a:ext cx="4824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cs typeface="Times New Roman" pitchFamily="18" charset="0"/>
              </a:rPr>
              <a:t>Дизайнерское оформление накопительной площадки с удобными подушками для стоячих пассажиров и инвалидной коляски</a:t>
            </a:r>
            <a:endParaRPr lang="ru-RU" sz="1600" dirty="0"/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86446" y="1124743"/>
            <a:ext cx="2529970" cy="1689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8" y="3071810"/>
            <a:ext cx="2601408" cy="1427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5008" y="4841230"/>
            <a:ext cx="2604479" cy="1230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7" name="Рисунок 66" descr="швабра-ведро-уборка-значок-рисунок_csp39994098.jpg"/>
          <p:cNvPicPr>
            <a:picLocks noChangeAspect="1"/>
          </p:cNvPicPr>
          <p:nvPr/>
        </p:nvPicPr>
        <p:blipFill>
          <a:blip r:embed="rId13" cstate="print"/>
          <a:srcRect l="68338"/>
          <a:stretch>
            <a:fillRect/>
          </a:stretch>
        </p:blipFill>
        <p:spPr>
          <a:xfrm>
            <a:off x="251520" y="2708920"/>
            <a:ext cx="216024" cy="504056"/>
          </a:xfrm>
          <a:prstGeom prst="rect">
            <a:avLst/>
          </a:prstGeom>
        </p:spPr>
      </p:pic>
      <p:pic>
        <p:nvPicPr>
          <p:cNvPr id="70" name="Рисунок 69" descr="depositphotos_84905430-stock-illustration-car-seat-icons.jpg"/>
          <p:cNvPicPr>
            <a:picLocks noChangeAspect="1"/>
          </p:cNvPicPr>
          <p:nvPr/>
        </p:nvPicPr>
        <p:blipFill>
          <a:blip r:embed="rId14" cstate="print"/>
          <a:srcRect l="36407" r="39292" b="70160"/>
          <a:stretch>
            <a:fillRect/>
          </a:stretch>
        </p:blipFill>
        <p:spPr>
          <a:xfrm>
            <a:off x="226541" y="5747328"/>
            <a:ext cx="313011" cy="48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K:\Презентация\Фон 2 страниц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41067" y="467380"/>
            <a:ext cx="6408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b="1" dirty="0" smtClean="0">
                <a:solidFill>
                  <a:srgbClr val="0070C0"/>
                </a:solidFill>
                <a:latin typeface="Arial Cyr" pitchFamily="34" charset="-52"/>
              </a:rPr>
              <a:t>Современное рабочее место водителя</a:t>
            </a:r>
            <a:endParaRPr lang="ru-RU" b="1" dirty="0">
              <a:solidFill>
                <a:srgbClr val="0070C0"/>
              </a:solidFill>
              <a:latin typeface="Arial Cyr" pitchFamily="34" charset="-52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86"/>
          <a:stretch>
            <a:fillRect/>
          </a:stretch>
        </p:blipFill>
        <p:spPr bwMode="auto">
          <a:xfrm>
            <a:off x="5286380" y="1214422"/>
            <a:ext cx="2861845" cy="3143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572008"/>
            <a:ext cx="2837967" cy="1643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42844" y="7429528"/>
            <a:ext cx="850112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100" dirty="0">
                <a:ea typeface="Calibri" pitchFamily="34" charset="0"/>
                <a:cs typeface="Times New Roman" pitchFamily="18" charset="0"/>
              </a:rPr>
              <a:t>1. Новая дверь перегородки кабины «европейского» типа открывается в сторону салона -  последний тренд в безопасности, дает возможность водителю быстро покинуть кабину в случае опасности. Предусмотрено </a:t>
            </a:r>
            <a:r>
              <a:rPr lang="ru-RU" sz="1100" dirty="0" err="1">
                <a:ea typeface="Calibri" pitchFamily="34" charset="0"/>
                <a:cs typeface="Times New Roman" pitchFamily="18" charset="0"/>
              </a:rPr>
              <a:t>стекло-экран</a:t>
            </a:r>
            <a:r>
              <a:rPr lang="ru-RU" sz="1100" dirty="0">
                <a:ea typeface="Calibri" pitchFamily="34" charset="0"/>
                <a:cs typeface="Times New Roman" pitchFamily="18" charset="0"/>
              </a:rPr>
              <a:t> с окошком для </a:t>
            </a:r>
            <a:r>
              <a:rPr lang="ru-RU" sz="1100" dirty="0" err="1">
                <a:ea typeface="Calibri" pitchFamily="34" charset="0"/>
                <a:cs typeface="Times New Roman" pitchFamily="18" charset="0"/>
              </a:rPr>
              <a:t>обилечивания</a:t>
            </a:r>
            <a:r>
              <a:rPr lang="ru-RU" sz="1100" dirty="0">
                <a:ea typeface="Calibri" pitchFamily="34" charset="0"/>
                <a:cs typeface="Times New Roman" pitchFamily="18" charset="0"/>
              </a:rPr>
              <a:t> пассажиров, плоская часть панели под установку кассы.</a:t>
            </a:r>
          </a:p>
          <a:p>
            <a:pPr algn="just"/>
            <a:r>
              <a:rPr lang="ru-RU" sz="1100" dirty="0">
                <a:ea typeface="Calibri" pitchFamily="34" charset="0"/>
                <a:cs typeface="Times New Roman" pitchFamily="18" charset="0"/>
              </a:rPr>
              <a:t>   2. В двери предусмотрена вместительная ниша для вещей, скрытая от глаз пассажиров. Имеются карман-сетка на перегородке и вместительные отсеки в панели слева, в боксе под потолком</a:t>
            </a:r>
            <a:r>
              <a:rPr lang="ru-RU" sz="1100" dirty="0" smtClean="0">
                <a:ea typeface="Calibri" pitchFamily="34" charset="0"/>
                <a:cs typeface="Times New Roman" pitchFamily="18" charset="0"/>
              </a:rPr>
              <a:t>.</a:t>
            </a:r>
            <a:endParaRPr lang="ru-RU" sz="11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785918" y="8786850"/>
            <a:ext cx="650085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4.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одульная платформа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Actia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Podium 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 регулируемое по высоте унифицированное рабочее место, включающего панель приборов и органы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упралвения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которое выпускают только две компании – «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Actia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«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Continental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Оно отвечает не только всем обязательным правилам, но и факультативным EBSF и VDV для продажи в ЕС и особенно Германии, устанавливаются на все автобусы для рынка ЕС, в том числе китайскими производителями при поставке в Европу.                 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Преимущества: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безопасность, не требует привыкания, водитель не отвлекается и концентрируется только на езде, ведь расположение органов одно и то же в любом автобусе, в соответствии с последними рекомендациями эргономики; 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пневмоприводом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регулируется вместе с рулевым колесом по вылету и углу наклона, обеспечивая наилучший обзор приборов, имеет встроенный обдув;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большое количество опций по дисплеям и различным функциям;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мультируль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с кнопками, водитель реже отрывает руки от руля.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1142984"/>
            <a:ext cx="4429156" cy="100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14282" y="1643050"/>
            <a:ext cx="214314" cy="21431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42910" y="1142984"/>
            <a:ext cx="43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Улучшена обзорность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благодаря более высокому расположению кабины и повышенной верхней кромке ветрового стекла, значительно увеличено пространство для ног водителя</a:t>
            </a:r>
            <a:endParaRPr lang="ru-RU" sz="1400" dirty="0"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2" name="Группа 34"/>
          <p:cNvGrpSpPr/>
          <p:nvPr/>
        </p:nvGrpSpPr>
        <p:grpSpPr>
          <a:xfrm>
            <a:off x="357158" y="2714622"/>
            <a:ext cx="4661513" cy="1169551"/>
            <a:chOff x="285720" y="2612090"/>
            <a:chExt cx="5704324" cy="1191735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571471" y="2612091"/>
              <a:ext cx="5418573" cy="1163077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140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5720" y="2612090"/>
              <a:ext cx="5682245" cy="11917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/>
              <a:r>
                <a:rPr lang="ru-RU" sz="1400" dirty="0" smtClean="0">
                  <a:ea typeface="Calibri" pitchFamily="34" charset="0"/>
                  <a:cs typeface="Times New Roman" pitchFamily="18" charset="0"/>
                </a:rPr>
                <a:t>Модульная платформа </a:t>
              </a:r>
              <a:r>
                <a:rPr lang="en-US" sz="1400" dirty="0" err="1" smtClean="0">
                  <a:ea typeface="Calibri" pitchFamily="34" charset="0"/>
                  <a:cs typeface="Times New Roman" pitchFamily="18" charset="0"/>
                </a:rPr>
                <a:t>Actia</a:t>
              </a:r>
              <a:r>
                <a:rPr lang="en-US" sz="1400" dirty="0" smtClean="0">
                  <a:ea typeface="Calibri" pitchFamily="34" charset="0"/>
                  <a:cs typeface="Times New Roman" pitchFamily="18" charset="0"/>
                </a:rPr>
                <a:t> Podium 2</a:t>
              </a:r>
              <a:r>
                <a:rPr lang="ru-RU" sz="1400" dirty="0" smtClean="0">
                  <a:ea typeface="Calibri" pitchFamily="34" charset="0"/>
                  <a:cs typeface="Times New Roman" pitchFamily="18" charset="0"/>
                </a:rPr>
                <a:t> (Польша) -  регулируемое по высоте </a:t>
              </a:r>
              <a:r>
                <a:rPr lang="ru-RU" sz="1400" b="1" dirty="0" smtClean="0">
                  <a:solidFill>
                    <a:srgbClr val="C00000"/>
                  </a:solidFill>
                  <a:ea typeface="Calibri" pitchFamily="34" charset="0"/>
                  <a:cs typeface="Times New Roman" pitchFamily="18" charset="0"/>
                </a:rPr>
                <a:t>унифицированное рабочее место</a:t>
              </a:r>
              <a:r>
                <a:rPr lang="ru-RU" sz="1400" dirty="0" smtClean="0">
                  <a:ea typeface="Calibri" pitchFamily="34" charset="0"/>
                  <a:cs typeface="Times New Roman" pitchFamily="18" charset="0"/>
                </a:rPr>
                <a:t>, включающее панель приборов и органы управления. Отвечает правилам EBSF и VDV для продажи в ЕС                  </a:t>
              </a:r>
            </a:p>
          </p:txBody>
        </p:sp>
      </p:grpSp>
      <p:grpSp>
        <p:nvGrpSpPr>
          <p:cNvPr id="3" name="Группа 18"/>
          <p:cNvGrpSpPr/>
          <p:nvPr/>
        </p:nvGrpSpPr>
        <p:grpSpPr>
          <a:xfrm>
            <a:off x="571472" y="3956636"/>
            <a:ext cx="4428000" cy="1044000"/>
            <a:chOff x="574689" y="1139417"/>
            <a:chExt cx="7671298" cy="42902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574689" y="1142984"/>
              <a:ext cx="7671298" cy="425455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4689" y="1139417"/>
              <a:ext cx="7671298" cy="139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358314" y="4000504"/>
            <a:ext cx="46423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/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Сиденье водителя с </a:t>
            </a:r>
            <a:r>
              <a:rPr lang="ru-RU" sz="1400" dirty="0" err="1" smtClean="0">
                <a:ea typeface="Calibri" pitchFamily="34" charset="0"/>
                <a:cs typeface="Times New Roman" pitchFamily="18" charset="0"/>
              </a:rPr>
              <a:t>пневмоприводом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, регулируется вместе с рулевым колесом по вылету и углу наклона, обеспечивая наилучший обзор приборов, имеет </a:t>
            </a:r>
            <a:r>
              <a:rPr lang="ru-RU" sz="1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встроенный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 обдув</a:t>
            </a:r>
          </a:p>
        </p:txBody>
      </p:sp>
      <p:grpSp>
        <p:nvGrpSpPr>
          <p:cNvPr id="4" name="Группа 35"/>
          <p:cNvGrpSpPr/>
          <p:nvPr/>
        </p:nvGrpSpPr>
        <p:grpSpPr>
          <a:xfrm>
            <a:off x="333277" y="5101752"/>
            <a:ext cx="4667351" cy="970454"/>
            <a:chOff x="285720" y="2447236"/>
            <a:chExt cx="5572164" cy="1323346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571472" y="2447236"/>
              <a:ext cx="5286412" cy="127636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1400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85720" y="2469527"/>
              <a:ext cx="5543653" cy="1301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/>
              <a:r>
                <a:rPr lang="ru-RU" sz="1400" dirty="0" smtClean="0">
                  <a:cs typeface="Times New Roman" pitchFamily="18" charset="0"/>
                </a:rPr>
                <a:t>Новая дверь перегородки кабины. Предусмотрено </a:t>
              </a:r>
              <a:r>
                <a:rPr lang="ru-RU" sz="1400" dirty="0" err="1" smtClean="0">
                  <a:cs typeface="Times New Roman" pitchFamily="18" charset="0"/>
                </a:rPr>
                <a:t>стекло-экран</a:t>
              </a:r>
              <a:r>
                <a:rPr lang="ru-RU" sz="1400" dirty="0" smtClean="0">
                  <a:cs typeface="Times New Roman" pitchFamily="18" charset="0"/>
                </a:rPr>
                <a:t> с окошком для </a:t>
              </a:r>
              <a:r>
                <a:rPr lang="ru-RU" sz="1400" dirty="0" err="1" smtClean="0">
                  <a:cs typeface="Times New Roman" pitchFamily="18" charset="0"/>
                </a:rPr>
                <a:t>обилечивания</a:t>
              </a:r>
              <a:r>
                <a:rPr lang="ru-RU" sz="1400" dirty="0" smtClean="0">
                  <a:cs typeface="Times New Roman" pitchFamily="18" charset="0"/>
                </a:rPr>
                <a:t> пассажиров, плоская часть панели под установку кассы</a:t>
              </a:r>
            </a:p>
          </p:txBody>
        </p:sp>
      </p:grpSp>
      <p:sp>
        <p:nvSpPr>
          <p:cNvPr id="43" name="Скругленный прямоугольник 42"/>
          <p:cNvSpPr/>
          <p:nvPr/>
        </p:nvSpPr>
        <p:spPr>
          <a:xfrm>
            <a:off x="571472" y="2285992"/>
            <a:ext cx="4428000" cy="2857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71472" y="2285992"/>
            <a:ext cx="432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 Установлен </a:t>
            </a:r>
            <a:r>
              <a:rPr lang="ru-RU" sz="1400" b="1" dirty="0" err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мультируль</a:t>
            </a:r>
            <a:r>
              <a:rPr lang="ru-RU" sz="14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14282" y="2428868"/>
            <a:ext cx="214314" cy="21431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14282" y="3214686"/>
            <a:ext cx="214314" cy="21431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14282" y="4286256"/>
            <a:ext cx="214314" cy="21431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14282" y="5429264"/>
            <a:ext cx="214314" cy="21431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45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4244</TotalTime>
  <Words>1302</Words>
  <Application>Microsoft Office PowerPoint</Application>
  <PresentationFormat>Экран (4:3)</PresentationFormat>
  <Paragraphs>174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модельного ряда пассажирской техники МАЗ на электрической тяге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реализации продукции МАЗ в 2030г.</dc:title>
  <dc:creator>Михеева Оксана Владимировна</dc:creator>
  <cp:lastModifiedBy>User</cp:lastModifiedBy>
  <cp:revision>568</cp:revision>
  <dcterms:modified xsi:type="dcterms:W3CDTF">2020-10-16T06:17:31Z</dcterms:modified>
</cp:coreProperties>
</file>