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4" r:id="rId3"/>
    <p:sldId id="306" r:id="rId4"/>
    <p:sldId id="338" r:id="rId5"/>
    <p:sldId id="331" r:id="rId6"/>
    <p:sldId id="333" r:id="rId7"/>
    <p:sldId id="334" r:id="rId8"/>
    <p:sldId id="307" r:id="rId9"/>
    <p:sldId id="327" r:id="rId10"/>
    <p:sldId id="328" r:id="rId11"/>
    <p:sldId id="293" r:id="rId12"/>
    <p:sldId id="296" r:id="rId13"/>
    <p:sldId id="266" r:id="rId14"/>
    <p:sldId id="298" r:id="rId15"/>
    <p:sldId id="301" r:id="rId16"/>
    <p:sldId id="300" r:id="rId17"/>
    <p:sldId id="339" r:id="rId18"/>
    <p:sldId id="324" r:id="rId19"/>
    <p:sldId id="325" r:id="rId20"/>
    <p:sldId id="326" r:id="rId21"/>
    <p:sldId id="27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1F4E79"/>
    <a:srgbClr val="EFF2F5"/>
    <a:srgbClr val="AEBFCF"/>
    <a:srgbClr val="B1C1D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12" autoAdjust="0"/>
  </p:normalViewPr>
  <p:slideViewPr>
    <p:cSldViewPr snapToGrid="0">
      <p:cViewPr>
        <p:scale>
          <a:sx n="69" d="100"/>
          <a:sy n="69" d="100"/>
        </p:scale>
        <p:origin x="-52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DFEAC-DD45-4779-A2FC-7F0107478669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94356-FEA4-4E24-BDE6-F388D10B4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06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94356-FEA4-4E24-BDE6-F388D10B4D5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6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1C56-5E7D-4934-8512-67A6822A18B6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10C9-0A64-491A-9E53-9DE913E38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57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1C56-5E7D-4934-8512-67A6822A18B6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10C9-0A64-491A-9E53-9DE913E38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15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1C56-5E7D-4934-8512-67A6822A18B6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10C9-0A64-491A-9E53-9DE913E38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1C56-5E7D-4934-8512-67A6822A18B6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10C9-0A64-491A-9E53-9DE913E38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29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1C56-5E7D-4934-8512-67A6822A18B6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10C9-0A64-491A-9E53-9DE913E38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13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1C56-5E7D-4934-8512-67A6822A18B6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10C9-0A64-491A-9E53-9DE913E38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842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1C56-5E7D-4934-8512-67A6822A18B6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10C9-0A64-491A-9E53-9DE913E38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92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1C56-5E7D-4934-8512-67A6822A18B6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10C9-0A64-491A-9E53-9DE913E38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2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1C56-5E7D-4934-8512-67A6822A18B6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10C9-0A64-491A-9E53-9DE913E38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54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1C56-5E7D-4934-8512-67A6822A18B6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10C9-0A64-491A-9E53-9DE913E38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10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1C56-5E7D-4934-8512-67A6822A18B6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10C9-0A64-491A-9E53-9DE913E38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5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A1C56-5E7D-4934-8512-67A6822A18B6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510C9-0A64-491A-9E53-9DE913E38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8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082637"/>
            <a:ext cx="12192000" cy="2364231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9993" y="2167651"/>
            <a:ext cx="7421659" cy="13884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endParaRPr lang="ru-RU" sz="3200" kern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32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 НАУЧНЫХ РАЗРАБОТКАХ В ОБЛАСТИ ЭЛЕКТРОТРАНСПОРТА </a:t>
            </a:r>
          </a:p>
          <a:p>
            <a:pPr algn="r"/>
            <a:endParaRPr lang="ru-RU" sz="32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5231" y="4655751"/>
            <a:ext cx="4593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10.10.2020</a:t>
            </a:r>
            <a:endParaRPr lang="ru-RU" sz="28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94967" y="5137757"/>
            <a:ext cx="4183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Минск</a:t>
            </a:r>
            <a:endParaRPr lang="ru-RU" sz="28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8381" y="3334472"/>
            <a:ext cx="7248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endParaRPr lang="ru-RU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800"/>
              </a:lnSpc>
            </a:pPr>
            <a:r>
              <a:rPr lang="ru-RU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Чижик С.А., </a:t>
            </a:r>
            <a:r>
              <a:rPr lang="ru-RU" sz="16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</a:t>
            </a:r>
            <a:r>
              <a:rPr lang="ru-RU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тех. наук, академик</a:t>
            </a:r>
          </a:p>
          <a:p>
            <a:pPr algn="r">
              <a:lnSpc>
                <a:spcPts val="1800"/>
              </a:lnSpc>
            </a:pPr>
            <a:r>
              <a:rPr lang="ru-RU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Председателя Президиума </a:t>
            </a:r>
            <a:br>
              <a:rPr lang="ru-RU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 Беларуси  </a:t>
            </a:r>
            <a:endParaRPr lang="ru-RU" sz="1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29" y="2022477"/>
            <a:ext cx="3081170" cy="228494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668" y="250574"/>
            <a:ext cx="1646238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3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одобед\Фото\Фото наших элвелов\Медицинск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98" y="2475206"/>
            <a:ext cx="1735319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Подобед\Фото\Электроскутеры\Крос-эндур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19" y="2539203"/>
            <a:ext cx="153522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Подобед\Фото\Статор\Стато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59" y="1784772"/>
            <a:ext cx="2407727" cy="214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403" y="524254"/>
            <a:ext cx="10785336" cy="757888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ЭЛЕКТРОМЕХАНИЧЕСКИЕ ПРИВОДЫ: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МОТОР-КОЛЕСА, ПОДВЕСНЫЕ ЭЛЕКТРОДВИГАТЕЛИ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>
            <a:off x="3407701" y="2780929"/>
            <a:ext cx="1152128" cy="578543"/>
          </a:xfrm>
          <a:prstGeom prst="bentConnector3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D:\Подобед\Фото\Электродвигатель\Электродвиг 2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60" y="1822747"/>
            <a:ext cx="2892037" cy="21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Соединительная линия уступом 9"/>
          <p:cNvCxnSpPr/>
          <p:nvPr/>
        </p:nvCxnSpPr>
        <p:spPr>
          <a:xfrm>
            <a:off x="8880309" y="2855417"/>
            <a:ext cx="1728192" cy="504055"/>
          </a:xfrm>
          <a:prstGeom prst="bentConnector3">
            <a:avLst>
              <a:gd name="adj1" fmla="val 50000"/>
            </a:avLst>
          </a:prstGeom>
          <a:ln w="2222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1024"/>
          <p:cNvSpPr txBox="1"/>
          <p:nvPr/>
        </p:nvSpPr>
        <p:spPr>
          <a:xfrm>
            <a:off x="1103444" y="3926061"/>
            <a:ext cx="50885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Мотор-колесо прямого привода номинальной мощности от 0,6 кВт до 3 кВт.</a:t>
            </a:r>
          </a:p>
          <a:p>
            <a:r>
              <a:rPr lang="ru-RU" dirty="0" smtClean="0"/>
              <a:t>+ Большая перегрузочная способность по моменту; </a:t>
            </a:r>
          </a:p>
          <a:p>
            <a:r>
              <a:rPr lang="ru-RU" dirty="0" smtClean="0"/>
              <a:t>+ Простота конструкции;</a:t>
            </a:r>
          </a:p>
          <a:p>
            <a:r>
              <a:rPr lang="ru-RU" dirty="0" smtClean="0"/>
              <a:t>+ Большой срок службы, высокая надежность.</a:t>
            </a:r>
          </a:p>
          <a:p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6384032" y="3953219"/>
            <a:ext cx="4896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Вентильный электродвигатель с центральным ротором. </a:t>
            </a:r>
          </a:p>
          <a:p>
            <a:r>
              <a:rPr lang="ru-RU" dirty="0" smtClean="0"/>
              <a:t>Номинальная мощность от 5 кВт до 15 кВт.</a:t>
            </a:r>
          </a:p>
          <a:p>
            <a:r>
              <a:rPr lang="ru-RU" dirty="0" smtClean="0"/>
              <a:t>+ Высокий КПД;</a:t>
            </a:r>
          </a:p>
          <a:p>
            <a:r>
              <a:rPr lang="ru-RU" dirty="0"/>
              <a:t>+ Большая перегрузочная способность по моменту; </a:t>
            </a:r>
          </a:p>
          <a:p>
            <a:r>
              <a:rPr lang="ru-RU" dirty="0" smtClean="0"/>
              <a:t>+ </a:t>
            </a:r>
            <a:r>
              <a:rPr lang="ru-RU" dirty="0"/>
              <a:t>Большой срок службы, высокая надежность.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40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/>
          <p:cNvGrpSpPr/>
          <p:nvPr/>
        </p:nvGrpSpPr>
        <p:grpSpPr>
          <a:xfrm>
            <a:off x="292722" y="820801"/>
            <a:ext cx="11620810" cy="5615852"/>
            <a:chOff x="285595" y="1039692"/>
            <a:chExt cx="11620810" cy="5615852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85595" y="2845510"/>
              <a:ext cx="3742574" cy="156643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Лаборатория бортовых </a:t>
              </a:r>
              <a:r>
                <a:rPr lang="ru-RU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мехатронных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систем мобильных машин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4224713" y="2845510"/>
              <a:ext cx="3742574" cy="156643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Отраслевая лаборатория </a:t>
              </a:r>
              <a:b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по исследованиям, проектированию и испытаниям электромобилей и базовых компонентов электропривода</a:t>
              </a: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8163831" y="2845510"/>
              <a:ext cx="3742574" cy="156643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Отдел проектирования электромеханических компонентов мобильных машин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894231" y="1039692"/>
              <a:ext cx="8403538" cy="114415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Научно-инжиниринговый центр </a:t>
              </a:r>
            </a:p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«ЭЛЕКТРОМЕХАНИЧЕСКИЕ И ГИБРИДНЫЕ СИЛОВЫЕ УСТАНОВКИ МОБИЛЬНЫХ МАШИН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85595" y="5111969"/>
              <a:ext cx="2247544" cy="154357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Сектор разработки систем управления электропривода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2904397" y="5111969"/>
              <a:ext cx="2247544" cy="1505117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Сектор разработки программного обеспечения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5523199" y="5111969"/>
              <a:ext cx="2972836" cy="149208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Сектор исследования и разработки электронных устройств </a:t>
              </a:r>
              <a:r>
                <a:rPr lang="ru-RU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мехатронных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систем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911346" y="5111969"/>
              <a:ext cx="2247544" cy="153054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Сектор монтажа и испытаний электрифицированных силовых установок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2034968" y="4289667"/>
              <a:ext cx="243829" cy="243829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1287453" y="5005716"/>
              <a:ext cx="243829" cy="243829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3906255" y="5005716"/>
              <a:ext cx="243829" cy="243829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887703" y="5005716"/>
              <a:ext cx="243829" cy="243829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409367" y="4763166"/>
              <a:ext cx="56002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409367" y="4763166"/>
              <a:ext cx="1" cy="242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endCxn id="17" idx="0"/>
            </p:cNvCxnSpPr>
            <p:nvPr/>
          </p:nvCxnSpPr>
          <p:spPr>
            <a:xfrm>
              <a:off x="4028169" y="4763166"/>
              <a:ext cx="1" cy="242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endCxn id="18" idx="0"/>
            </p:cNvCxnSpPr>
            <p:nvPr/>
          </p:nvCxnSpPr>
          <p:spPr>
            <a:xfrm>
              <a:off x="7009617" y="4763166"/>
              <a:ext cx="1" cy="242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stCxn id="15" idx="4"/>
            </p:cNvCxnSpPr>
            <p:nvPr/>
          </p:nvCxnSpPr>
          <p:spPr>
            <a:xfrm flipH="1">
              <a:off x="2156882" y="4533496"/>
              <a:ext cx="1" cy="261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Овал 28"/>
            <p:cNvSpPr/>
            <p:nvPr/>
          </p:nvSpPr>
          <p:spPr>
            <a:xfrm>
              <a:off x="2085401" y="4686470"/>
              <a:ext cx="142962" cy="14296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9913204" y="5005716"/>
              <a:ext cx="243829" cy="24382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9913204" y="4280477"/>
              <a:ext cx="243829" cy="24382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3" name="Прямая соединительная линия 32"/>
            <p:cNvCxnSpPr>
              <a:endCxn id="30" idx="0"/>
            </p:cNvCxnSpPr>
            <p:nvPr/>
          </p:nvCxnSpPr>
          <p:spPr>
            <a:xfrm>
              <a:off x="10035118" y="4534816"/>
              <a:ext cx="1" cy="4709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Овал 37"/>
            <p:cNvSpPr/>
            <p:nvPr/>
          </p:nvSpPr>
          <p:spPr>
            <a:xfrm>
              <a:off x="5974086" y="2138627"/>
              <a:ext cx="243829" cy="24382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34968" y="2731141"/>
              <a:ext cx="243829" cy="24382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5974086" y="2731141"/>
              <a:ext cx="243829" cy="24382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3" name="Прямая соединительная линия 42"/>
            <p:cNvCxnSpPr>
              <a:stCxn id="38" idx="4"/>
              <a:endCxn id="40" idx="0"/>
            </p:cNvCxnSpPr>
            <p:nvPr/>
          </p:nvCxnSpPr>
          <p:spPr>
            <a:xfrm>
              <a:off x="6096001" y="2382456"/>
              <a:ext cx="0" cy="348685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2156882" y="2554011"/>
              <a:ext cx="787823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>
              <a:endCxn id="39" idx="0"/>
            </p:cNvCxnSpPr>
            <p:nvPr/>
          </p:nvCxnSpPr>
          <p:spPr>
            <a:xfrm>
              <a:off x="2156882" y="2549605"/>
              <a:ext cx="1" cy="18153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10035118" y="2556295"/>
              <a:ext cx="1" cy="20255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Овал 40"/>
            <p:cNvSpPr/>
            <p:nvPr/>
          </p:nvSpPr>
          <p:spPr>
            <a:xfrm>
              <a:off x="9913204" y="2731141"/>
              <a:ext cx="243829" cy="24382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6031646" y="2496253"/>
              <a:ext cx="142962" cy="14296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9974058" y="2496253"/>
              <a:ext cx="142962" cy="14296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2086508" y="2496253"/>
              <a:ext cx="142962" cy="14296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1337886" y="4694482"/>
              <a:ext cx="142962" cy="14296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963069" y="4703443"/>
              <a:ext cx="142962" cy="14296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6938137" y="4712942"/>
              <a:ext cx="142962" cy="14296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49" y="195502"/>
            <a:ext cx="1179095" cy="125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6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160729"/>
            <a:ext cx="12192000" cy="812500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ВЫСОКОЭФФЕКТИВНЫХ ТЯГОВЫХ ЭЛЕКТРОДВИГАТЕЛЕЙ ДЛЯ ЭЛЕКТРОТРАНСПОРТА</a:t>
            </a:r>
          </a:p>
          <a:p>
            <a:pPr algn="ctr"/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7" y="1173285"/>
            <a:ext cx="7254964" cy="37957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303" y="3071164"/>
            <a:ext cx="6872459" cy="359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6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ОТРАСЛЕВАЯ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исследованиям, проектированию и испытаниям электромобилей и базовых компонентов электропривода</a:t>
            </a:r>
          </a:p>
          <a:p>
            <a:pPr algn="ctr"/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0" y="1039135"/>
            <a:ext cx="12192000" cy="464230"/>
            <a:chOff x="0" y="1039135"/>
            <a:chExt cx="12192000" cy="46423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0" y="1039135"/>
              <a:ext cx="12192000" cy="279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  <a:defRPr/>
              </a:pP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0" y="1134033"/>
              <a:ext cx="12192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Стенды </a:t>
              </a:r>
              <a:r>
                <a:rPr lang="ru-RU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для испытаний электрических машин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1"/>
          <a:stretch/>
        </p:blipFill>
        <p:spPr>
          <a:xfrm>
            <a:off x="290456" y="1609928"/>
            <a:ext cx="8487783" cy="4567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4908" y="2662360"/>
            <a:ext cx="28830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Исследовательские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сертификационные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испытания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характеристик, показателей назначения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эффективности испытуемых электрических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Отработка алгоритмов электронных систем управления. </a:t>
            </a:r>
          </a:p>
        </p:txBody>
      </p:sp>
    </p:spTree>
    <p:extLst>
      <p:ext uri="{BB962C8B-B14F-4D97-AF65-F5344CB8AC3E}">
        <p14:creationId xmlns:p14="http://schemas.microsoft.com/office/powerpoint/2010/main" val="23359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360784"/>
            <a:ext cx="12192000" cy="812500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изготовление тяговых аккумуляторных батарей и высокоэффективных тяговых электродвигателей для электротранспорта </a:t>
            </a:r>
          </a:p>
          <a:p>
            <a:pPr algn="ctr"/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01" y="1927983"/>
            <a:ext cx="5047062" cy="355907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2" y="1844394"/>
            <a:ext cx="5629108" cy="372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89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управляемых силовых преобразователей и систем управления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силовыми установками электротранспорта </a:t>
            </a:r>
          </a:p>
          <a:p>
            <a:pPr algn="ctr"/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/>
          <a:stretch/>
        </p:blipFill>
        <p:spPr>
          <a:xfrm>
            <a:off x="2101398" y="1728939"/>
            <a:ext cx="7989204" cy="4687355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359607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электронных модулей систем управления электромобиля верхнего уровня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УПРАВЛЯЕМЫХ СИЛОВЫХ ПРЕОБРАЗОВАТЕЛЕЙ И СИСТЕМ УПРАВЛЕНИЯ </a:t>
            </a:r>
            <a:b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СИЛОВЫМИ УСТАНОВКАМИ ЭЛЕКТРОТРАНСПОРТА </a:t>
            </a:r>
          </a:p>
          <a:p>
            <a:pPr algn="ctr"/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16" y="1390167"/>
            <a:ext cx="7082242" cy="4636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" r="49861" b="-254"/>
          <a:stretch/>
        </p:blipFill>
        <p:spPr>
          <a:xfrm>
            <a:off x="252663" y="1223914"/>
            <a:ext cx="4307306" cy="50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2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ИННОВАЦИОННЫЕ МАТЕРИАЛЫ ДЛЯ СУПЕРКОНДЕНСАТОРОВ И АККУМУЛЯТОРНЫХ БАТАРЕЙ</a:t>
            </a:r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195825" y="1333157"/>
            <a:ext cx="7846737" cy="3440038"/>
            <a:chOff x="314448" y="1768220"/>
            <a:chExt cx="11741792" cy="482183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84" b="26821"/>
            <a:stretch/>
          </p:blipFill>
          <p:spPr bwMode="auto">
            <a:xfrm>
              <a:off x="4137335" y="4581128"/>
              <a:ext cx="3742727" cy="144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 descr="C:\Users\Новиков\Desktop\картинки для китайцев\IMG_20180225_16222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841" y="2593730"/>
              <a:ext cx="2857520" cy="1143012"/>
            </a:xfrm>
            <a:prstGeom prst="rect">
              <a:avLst/>
            </a:prstGeom>
            <a:noFill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85047" y="2593730"/>
              <a:ext cx="2605256" cy="1143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5" descr="C:\Users\Новиков\Desktop\картинки для китайцев\IMG_20180225_16213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4700698" y="1477935"/>
              <a:ext cx="1143012" cy="3374603"/>
            </a:xfrm>
            <a:prstGeom prst="rect">
              <a:avLst/>
            </a:prstGeom>
            <a:noFill/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5845" y="2593730"/>
              <a:ext cx="1593769" cy="114301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" name="Прямая со стрелкой 11"/>
            <p:cNvCxnSpPr>
              <a:stCxn id="8" idx="2"/>
              <a:endCxn id="7" idx="0"/>
            </p:cNvCxnSpPr>
            <p:nvPr/>
          </p:nvCxnSpPr>
          <p:spPr>
            <a:xfrm>
              <a:off x="1830601" y="3736742"/>
              <a:ext cx="4178096" cy="8443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>
              <a:stCxn id="10" idx="3"/>
              <a:endCxn id="7" idx="0"/>
            </p:cNvCxnSpPr>
            <p:nvPr/>
          </p:nvCxnSpPr>
          <p:spPr>
            <a:xfrm>
              <a:off x="5272204" y="3736742"/>
              <a:ext cx="736493" cy="8443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>
              <a:stCxn id="9" idx="2"/>
              <a:endCxn id="7" idx="0"/>
            </p:cNvCxnSpPr>
            <p:nvPr/>
          </p:nvCxnSpPr>
          <p:spPr>
            <a:xfrm flipH="1">
              <a:off x="6008700" y="3736742"/>
              <a:ext cx="2578977" cy="8443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>
              <a:stCxn id="11" idx="2"/>
              <a:endCxn id="7" idx="0"/>
            </p:cNvCxnSpPr>
            <p:nvPr/>
          </p:nvCxnSpPr>
          <p:spPr>
            <a:xfrm flipH="1">
              <a:off x="6008699" y="3736742"/>
              <a:ext cx="5004031" cy="8443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14448" y="1772818"/>
              <a:ext cx="2944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«</a:t>
              </a:r>
              <a:r>
                <a:rPr lang="en-US" sz="1400" dirty="0" smtClean="0"/>
                <a:t>Graphene</a:t>
              </a:r>
              <a:r>
                <a:rPr lang="ru-RU" sz="1400" dirty="0" smtClean="0"/>
                <a:t>» токовый коллектор </a:t>
              </a:r>
              <a:endParaRPr lang="ru-RU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84903" y="1789006"/>
              <a:ext cx="3159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Композиционная«интегральная » электрохимическая структура </a:t>
              </a:r>
              <a:endParaRPr lang="ru-RU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74059" y="1768220"/>
              <a:ext cx="1926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Полимерная мембрана </a:t>
              </a:r>
              <a:endParaRPr lang="ru-RU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744405" y="1799568"/>
              <a:ext cx="2311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Электролит на водной основе </a:t>
              </a:r>
              <a:endParaRPr lang="ru-RU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00529" y="6029228"/>
              <a:ext cx="3427484" cy="56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err="1" smtClean="0"/>
                <a:t>Суперконденсатор</a:t>
              </a:r>
              <a:r>
                <a:rPr lang="ru-RU" sz="2000" dirty="0" smtClean="0">
                  <a:solidFill>
                    <a:schemeClr val="accent5"/>
                  </a:solidFill>
                </a:rPr>
                <a:t> </a:t>
              </a:r>
              <a:endParaRPr lang="ru-RU" sz="2000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926" y="3374638"/>
            <a:ext cx="3930110" cy="269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45981" y="6177474"/>
            <a:ext cx="2624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Испытательный стенд 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59" y="3512661"/>
            <a:ext cx="3749493" cy="267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1959" y="6116827"/>
            <a:ext cx="3873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Установка </a:t>
            </a:r>
            <a:r>
              <a:rPr lang="ru-RU" dirty="0"/>
              <a:t>по получению </a:t>
            </a:r>
            <a:r>
              <a:rPr lang="ru-RU" dirty="0" err="1"/>
              <a:t>графеноподобного</a:t>
            </a:r>
            <a:r>
              <a:rPr lang="ru-RU" dirty="0"/>
              <a:t> материала </a:t>
            </a:r>
          </a:p>
        </p:txBody>
      </p: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3" y="3038763"/>
            <a:ext cx="2998877" cy="145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8" y="1446225"/>
            <a:ext cx="2902347" cy="128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9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ПО СОЗДАНИЮ ПРОИЗВОДСТВ В ОБЛАСТИ</a:t>
            </a:r>
          </a:p>
          <a:p>
            <a:pPr algn="ctr"/>
            <a:r>
              <a:rPr lang="ru-RU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ЭЛЕКТРОТРАНСПОРТА НА 2021–2025 И ДО 2030 ГОДА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6"/>
          <a:stretch/>
        </p:blipFill>
        <p:spPr>
          <a:xfrm>
            <a:off x="14109" y="1755733"/>
            <a:ext cx="12177891" cy="34540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10931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Подпрограмма развития электротранспорта ГП «Наукоемкие технологии 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техника»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15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ПО СОЗДАНИЮ ПРОИЗВОДСТВ В ОБЛАСТИ</a:t>
            </a:r>
          </a:p>
          <a:p>
            <a:pPr algn="ctr"/>
            <a:r>
              <a:rPr lang="ru-RU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ЭЛЕКТРОТРАНСПОРТА НА 2021–2025 И ДО 2030 ГОДА</a:t>
            </a:r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193531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Подпрограмма развития электротранспорта ГП «Наукоемкие технологии 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техника» (продолжение)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9"/>
          <a:stretch/>
        </p:blipFill>
        <p:spPr>
          <a:xfrm>
            <a:off x="0" y="1947176"/>
            <a:ext cx="12224805" cy="34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8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685" y="1554184"/>
            <a:ext cx="12187315" cy="4844811"/>
            <a:chOff x="4685" y="1211284"/>
            <a:chExt cx="12187315" cy="484481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30" y="1211284"/>
              <a:ext cx="3638933" cy="373747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373" y="1211284"/>
              <a:ext cx="3584154" cy="373227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4138" y="1211285"/>
              <a:ext cx="3635060" cy="3732273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4685" y="5132765"/>
              <a:ext cx="12187315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b="0" cap="none" spc="0" dirty="0" smtClean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Приведены наиболее показательные аспекты преимущества использования</a:t>
              </a:r>
            </a:p>
            <a:p>
              <a:pPr algn="ctr"/>
              <a:r>
                <a:rPr lang="ru-RU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э</a:t>
              </a:r>
              <a:r>
                <a:rPr lang="ru-RU" dirty="0" smtClean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лектрических силовых установок на примере коммерческого грузового</a:t>
              </a:r>
            </a:p>
            <a:p>
              <a:pPr algn="ctr"/>
              <a:r>
                <a:rPr lang="ru-RU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r>
                <a:rPr lang="ru-RU" b="0" cap="none" spc="0" dirty="0" smtClean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втомобиля или односекционного электробуса</a:t>
              </a:r>
              <a:endParaRPr lang="ru-RU" b="0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РАЗВИТИЯ ЭЛЕКТРОТРАНСПОРТА  </a:t>
            </a:r>
            <a:br>
              <a:rPr lang="ru-RU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РЕСПУБЛИКЕ  БЕЛАРУСЬ </a:t>
            </a:r>
            <a:r>
              <a:rPr lang="ru-RU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2020–2025 ГОДОВ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" y="973619"/>
            <a:ext cx="121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электрического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транспорта</a:t>
            </a:r>
          </a:p>
        </p:txBody>
      </p:sp>
    </p:spTree>
    <p:extLst>
      <p:ext uri="{BB962C8B-B14F-4D97-AF65-F5344CB8AC3E}">
        <p14:creationId xmlns:p14="http://schemas.microsoft.com/office/powerpoint/2010/main" val="309480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РАЗВИТИЯ ЭЛЕКТРОТРАНСПОРТА  </a:t>
            </a:r>
            <a:br>
              <a:rPr lang="ru-RU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РЕСПУБЛИКЕ  БЕЛАРУСЬ НА ПЕРИОД 2020–2025 ГОДОВ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977491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распределения проектов по созданию производств в области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лектротранспорта на 2021–2025 и до 2030 года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109" y="1710889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ГНТП «Инновационное машиностроение и машиностроительные технологии»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2288"/>
            <a:ext cx="12192000" cy="229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125" y="1480705"/>
            <a:ext cx="9201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  <a:br>
              <a:rPr lang="ru-RU" sz="8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ВНИМАНИЕ!</a:t>
            </a:r>
            <a:endParaRPr lang="ru-RU" sz="8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ТЕХНИКА С ЭЛЕКТРОПРИВОДОМ, РАЗРАБОТАННАЯ С УЧАСТИЕМ НАН БЕЛАРУСИ</a:t>
            </a:r>
          </a:p>
          <a:p>
            <a:pPr algn="ctr"/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84" y="1344325"/>
            <a:ext cx="7501002" cy="215742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3" y="3416923"/>
            <a:ext cx="7143927" cy="247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62" y="4178203"/>
            <a:ext cx="6582193" cy="207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785" y="1556656"/>
            <a:ext cx="3121025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2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МОДЕЛИ ТЕХНИКИ ДЛЯ ПЕРЕВОДА НА ЭЛЕКТРОПРИВОД</a:t>
            </a:r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253" y="1082810"/>
            <a:ext cx="4403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Перронный автобус </a:t>
            </a: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МАЗ 271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6" y="1452142"/>
            <a:ext cx="5901144" cy="2915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79" y="3721932"/>
            <a:ext cx="6242621" cy="29159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69157" y="2951929"/>
            <a:ext cx="5686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Машина малогабаритная коммунальная ММК2000 </a:t>
            </a:r>
          </a:p>
        </p:txBody>
      </p:sp>
    </p:spTree>
    <p:extLst>
      <p:ext uri="{BB962C8B-B14F-4D97-AF65-F5344CB8AC3E}">
        <p14:creationId xmlns:p14="http://schemas.microsoft.com/office/powerpoint/2010/main" val="10306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ПО СОЗДАНИЮ ОПЫТНЫХ ОБРАЗЦОВ ЭЛЕКТРОТРАНСПОРТА</a:t>
            </a:r>
          </a:p>
          <a:p>
            <a:pPr algn="ctr"/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4853" y="1429010"/>
            <a:ext cx="32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Легковой электромобиль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GEELY ELECTRO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13" y="951979"/>
            <a:ext cx="6747622" cy="29951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614" y="3722436"/>
            <a:ext cx="734060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0201" y="3928932"/>
            <a:ext cx="3287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Пассажирский </a:t>
            </a:r>
            <a:r>
              <a:rPr lang="ru-RU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минивэн</a:t>
            </a:r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JOYLONG EF5 ELECTRIC </a:t>
            </a:r>
          </a:p>
        </p:txBody>
      </p:sp>
    </p:spTree>
    <p:extLst>
      <p:ext uri="{BB962C8B-B14F-4D97-AF65-F5344CB8AC3E}">
        <p14:creationId xmlns:p14="http://schemas.microsoft.com/office/powerpoint/2010/main" val="165650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ПО СОЗДАНИЮ ОПЫТНЫХ ОБРАЗЦОВ ЭЛЕКТРОТРАНСПОРТА</a:t>
            </a:r>
          </a:p>
          <a:p>
            <a:pPr algn="ctr"/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21189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Каркасно-панельный электромобиль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ELECTRO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6" y="1825593"/>
            <a:ext cx="10892589" cy="475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ПО СОЗДАНИЮ ОПЫТНЫХ ОБРАЗЦОВ ЭЛЕКТРОТРАНСПОРТА</a:t>
            </a:r>
          </a:p>
          <a:p>
            <a:pPr algn="ctr"/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81834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Электромобиль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 ROADSTER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56" y="1775190"/>
            <a:ext cx="9433731" cy="4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39479"/>
            <a:ext cx="12192000" cy="81250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ПЕРСОНАЛЬНЫЕ ЭЛЕКТРИЧЕСКИЕ ТРАНСПОРТНЫЕ СРЕДСТВА </a:t>
            </a:r>
          </a:p>
          <a:p>
            <a:pPr algn="ctr"/>
            <a:r>
              <a:rPr lang="ru-RU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 ОАО «ПРИБОРОСТРОИТЕЛЬНЫЙ ЗАВОД ОПТРОН»</a:t>
            </a:r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14" y="1688918"/>
            <a:ext cx="3882192" cy="38821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1" y="1112662"/>
            <a:ext cx="4020162" cy="40201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02" y="3788859"/>
            <a:ext cx="2798302" cy="27983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53" y="1740490"/>
            <a:ext cx="2764506" cy="27645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806" y="3697543"/>
            <a:ext cx="2980935" cy="298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0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66" y="331567"/>
            <a:ext cx="10753195" cy="38511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ЭЛЕКТРИЧЕСКАЯ ПРИСТАВКА К ИНВАЛИДНОМУ КРЕСЛУ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0" name="Picture 2" descr="ПриставкаОВ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4" b="2797"/>
          <a:stretch>
            <a:fillRect/>
          </a:stretch>
        </p:blipFill>
        <p:spPr bwMode="auto">
          <a:xfrm>
            <a:off x="6492557" y="1291372"/>
            <a:ext cx="4608512" cy="450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Подобед\Фото\Фото приставки к инвалидному креслу\Эл. приставка к инв. кресл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6" y="1143000"/>
            <a:ext cx="4874049" cy="344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1424" y="4725145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Мощность мотор-колеса – 350 Вт.;</a:t>
            </a:r>
          </a:p>
          <a:p>
            <a:r>
              <a:rPr lang="ru-RU" dirty="0" smtClean="0"/>
              <a:t>Литий-ионная АКБ – 48В/10Ач;</a:t>
            </a:r>
          </a:p>
          <a:p>
            <a:r>
              <a:rPr lang="ru-RU" dirty="0" smtClean="0"/>
              <a:t>Запас хода – 25 км.;</a:t>
            </a:r>
          </a:p>
          <a:p>
            <a:r>
              <a:rPr lang="ru-RU" dirty="0" smtClean="0"/>
              <a:t>Вес приставки – до 12 кг.</a:t>
            </a:r>
          </a:p>
        </p:txBody>
      </p:sp>
    </p:spTree>
    <p:extLst>
      <p:ext uri="{BB962C8B-B14F-4D97-AF65-F5344CB8AC3E}">
        <p14:creationId xmlns:p14="http://schemas.microsoft.com/office/powerpoint/2010/main" val="268106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420</Words>
  <Application>Microsoft Office PowerPoint</Application>
  <PresentationFormat>Произвольный</PresentationFormat>
  <Paragraphs>87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ЭЛЕКТРИЧЕСКАЯ ПРИСТАВКА К ИНВАЛИДНОМУ КРЕСЛУ</vt:lpstr>
      <vt:lpstr>ЭЛЕКТРОМЕХАНИЧЕСКИЕ ПРИВОДЫ:  МОТОР-КОЛЕСА, ПОДВЕСНЫЕ ЭЛЕКТРОДВИГАТЕЛИ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Сергей</cp:lastModifiedBy>
  <cp:revision>96</cp:revision>
  <dcterms:created xsi:type="dcterms:W3CDTF">2019-09-17T07:07:35Z</dcterms:created>
  <dcterms:modified xsi:type="dcterms:W3CDTF">2006-12-31T21:21:34Z</dcterms:modified>
</cp:coreProperties>
</file>